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7"/>
  </p:handoutMasterIdLst>
  <p:sldIdLst>
    <p:sldId id="256" r:id="rId5"/>
    <p:sldId id="257" r:id="rId6"/>
  </p:sldIdLst>
  <p:sldSz cx="30243463" cy="42773600"/>
  <p:notesSz cx="29260800" cy="413766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28625" indent="2857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858838" indent="55563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287463" indent="8413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717675" indent="11112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034F6-5C58-C650-0B04-46B40664A7B3}" v="5" dt="2025-03-26T12:09:11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852" autoAdjust="0"/>
    <p:restoredTop sz="90929"/>
  </p:normalViewPr>
  <p:slideViewPr>
    <p:cSldViewPr>
      <p:cViewPr varScale="1">
        <p:scale>
          <a:sx n="18" d="100"/>
          <a:sy n="18" d="100"/>
        </p:scale>
        <p:origin x="3018" y="132"/>
      </p:cViewPr>
      <p:guideLst>
        <p:guide orient="horz" pos="13472"/>
        <p:guide pos="95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Everington - BAS" userId="S::rachel.everington@bas.ac.uk::eb71232f-76a9-48dc-9f0a-938052ce9b7e" providerId="AD" clId="Web-{2BA034F6-5C58-C650-0B04-46B40664A7B3}"/>
    <pc:docChg chg="modSld">
      <pc:chgData name="Rachel Everington - BAS" userId="S::rachel.everington@bas.ac.uk::eb71232f-76a9-48dc-9f0a-938052ce9b7e" providerId="AD" clId="Web-{2BA034F6-5C58-C650-0B04-46B40664A7B3}" dt="2025-03-26T12:09:11.023" v="4" actId="1076"/>
      <pc:docMkLst>
        <pc:docMk/>
      </pc:docMkLst>
      <pc:sldChg chg="modSp">
        <pc:chgData name="Rachel Everington - BAS" userId="S::rachel.everington@bas.ac.uk::eb71232f-76a9-48dc-9f0a-938052ce9b7e" providerId="AD" clId="Web-{2BA034F6-5C58-C650-0B04-46B40664A7B3}" dt="2025-03-26T12:09:11.023" v="4" actId="1076"/>
        <pc:sldMkLst>
          <pc:docMk/>
          <pc:sldMk cId="0" sldId="257"/>
        </pc:sldMkLst>
        <pc:spChg chg="mod">
          <ac:chgData name="Rachel Everington - BAS" userId="S::rachel.everington@bas.ac.uk::eb71232f-76a9-48dc-9f0a-938052ce9b7e" providerId="AD" clId="Web-{2BA034F6-5C58-C650-0B04-46B40664A7B3}" dt="2025-03-26T12:09:11.023" v="4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Rachel Everington - BAS" userId="S::rachel.everington@bas.ac.uk::eb71232f-76a9-48dc-9f0a-938052ce9b7e" providerId="AD" clId="Web-{2BA034F6-5C58-C650-0B04-46B40664A7B3}" dt="2025-03-26T11:12:57.773" v="2" actId="1076"/>
          <ac:spMkLst>
            <pc:docMk/>
            <pc:sldMk cId="0" sldId="257"/>
            <ac:spMk id="410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6777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529" tIns="201762" rIns="403529" bIns="201762" numCol="1" anchor="t" anchorCtr="0" compatLnSpc="1">
            <a:prstTxWarp prst="textNoShape">
              <a:avLst/>
            </a:prstTxWarp>
          </a:bodyPr>
          <a:lstStyle>
            <a:lvl1pPr algn="l" defTabSz="4035425" eaLnBrk="1" hangingPunct="1">
              <a:defRPr sz="5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583025" y="0"/>
            <a:ext cx="126777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529" tIns="201762" rIns="403529" bIns="201762" numCol="1" anchor="t" anchorCtr="0" compatLnSpc="1">
            <a:prstTxWarp prst="textNoShape">
              <a:avLst/>
            </a:prstTxWarp>
          </a:bodyPr>
          <a:lstStyle>
            <a:lvl1pPr algn="r" defTabSz="4035425" eaLnBrk="1" hangingPunct="1">
              <a:defRPr sz="5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9304913"/>
            <a:ext cx="126777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529" tIns="201762" rIns="403529" bIns="201762" numCol="1" anchor="b" anchorCtr="0" compatLnSpc="1">
            <a:prstTxWarp prst="textNoShape">
              <a:avLst/>
            </a:prstTxWarp>
          </a:bodyPr>
          <a:lstStyle>
            <a:lvl1pPr algn="l" defTabSz="4035425" eaLnBrk="1" hangingPunct="1">
              <a:defRPr sz="5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583025" y="39304913"/>
            <a:ext cx="126777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529" tIns="201762" rIns="403529" bIns="201762" numCol="1" anchor="b" anchorCtr="0" compatLnSpc="1">
            <a:prstTxWarp prst="textNoShape">
              <a:avLst/>
            </a:prstTxWarp>
          </a:bodyPr>
          <a:lstStyle>
            <a:lvl1pPr algn="r" defTabSz="4035425" eaLnBrk="1" hangingPunct="1">
              <a:defRPr sz="5300" smtClean="0"/>
            </a:lvl1pPr>
          </a:lstStyle>
          <a:p>
            <a:pPr>
              <a:defRPr/>
            </a:pPr>
            <a:fld id="{AD51FEDD-6667-4DAF-9E96-1E7A87475F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9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13288036"/>
            <a:ext cx="25706944" cy="9168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6520" y="24238373"/>
            <a:ext cx="21170424" cy="10931031"/>
          </a:xfrm>
        </p:spPr>
        <p:txBody>
          <a:bodyPr/>
          <a:lstStyle>
            <a:lvl1pPr marL="0" indent="0" algn="ctr">
              <a:buNone/>
              <a:defRPr/>
            </a:lvl1pPr>
            <a:lvl2pPr marL="429494" indent="0" algn="ctr">
              <a:buNone/>
              <a:defRPr/>
            </a:lvl2pPr>
            <a:lvl3pPr marL="858987" indent="0" algn="ctr">
              <a:buNone/>
              <a:defRPr/>
            </a:lvl3pPr>
            <a:lvl4pPr marL="1288481" indent="0" algn="ctr">
              <a:buNone/>
              <a:defRPr/>
            </a:lvl4pPr>
            <a:lvl5pPr marL="1717975" indent="0" algn="ctr">
              <a:buNone/>
              <a:defRPr/>
            </a:lvl5pPr>
            <a:lvl6pPr marL="2147468" indent="0" algn="ctr">
              <a:buNone/>
              <a:defRPr/>
            </a:lvl6pPr>
            <a:lvl7pPr marL="2576962" indent="0" algn="ctr">
              <a:buNone/>
              <a:defRPr/>
            </a:lvl7pPr>
            <a:lvl8pPr marL="3006456" indent="0" algn="ctr">
              <a:buNone/>
              <a:defRPr/>
            </a:lvl8pPr>
            <a:lvl9pPr marL="34359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90771-D361-4FA4-8D87-57751B777F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10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5671B-FCF4-4A3A-9DC3-E096AC2632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95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48467" y="3802098"/>
            <a:ext cx="6426736" cy="34218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8260" y="3802098"/>
            <a:ext cx="19136191" cy="34218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B31F6-1DDC-48C3-B062-C42C9A058B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9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99E7-3AE6-4660-B0B2-3366CAED51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43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4" y="27486494"/>
            <a:ext cx="25706944" cy="849531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774" y="18129769"/>
            <a:ext cx="25706944" cy="9356725"/>
          </a:xfrm>
        </p:spPr>
        <p:txBody>
          <a:bodyPr anchor="b"/>
          <a:lstStyle>
            <a:lvl1pPr marL="0" indent="0">
              <a:buNone/>
              <a:defRPr sz="1900"/>
            </a:lvl1pPr>
            <a:lvl2pPr marL="429494" indent="0">
              <a:buNone/>
              <a:defRPr sz="1700"/>
            </a:lvl2pPr>
            <a:lvl3pPr marL="858987" indent="0">
              <a:buNone/>
              <a:defRPr sz="1500"/>
            </a:lvl3pPr>
            <a:lvl4pPr marL="1288481" indent="0">
              <a:buNone/>
              <a:defRPr sz="1300"/>
            </a:lvl4pPr>
            <a:lvl5pPr marL="1717975" indent="0">
              <a:buNone/>
              <a:defRPr sz="1300"/>
            </a:lvl5pPr>
            <a:lvl6pPr marL="2147468" indent="0">
              <a:buNone/>
              <a:defRPr sz="1300"/>
            </a:lvl6pPr>
            <a:lvl7pPr marL="2576962" indent="0">
              <a:buNone/>
              <a:defRPr sz="1300"/>
            </a:lvl7pPr>
            <a:lvl8pPr marL="3006456" indent="0">
              <a:buNone/>
              <a:defRPr sz="1300"/>
            </a:lvl8pPr>
            <a:lvl9pPr marL="343594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B032-0339-4D0C-A4B4-591D89C8C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64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8259" y="12356818"/>
            <a:ext cx="12781464" cy="2566416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3740" y="12356818"/>
            <a:ext cx="12781464" cy="2566416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DF5CD-2EE9-49CE-840D-A7A1EFDC0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41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73" y="1712430"/>
            <a:ext cx="27219117" cy="712893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73" y="9575050"/>
            <a:ext cx="13363530" cy="398923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9494" indent="0">
              <a:buNone/>
              <a:defRPr sz="1900" b="1"/>
            </a:lvl2pPr>
            <a:lvl3pPr marL="858987" indent="0">
              <a:buNone/>
              <a:defRPr sz="1700" b="1"/>
            </a:lvl3pPr>
            <a:lvl4pPr marL="1288481" indent="0">
              <a:buNone/>
              <a:defRPr sz="1500" b="1"/>
            </a:lvl4pPr>
            <a:lvl5pPr marL="1717975" indent="0">
              <a:buNone/>
              <a:defRPr sz="1500" b="1"/>
            </a:lvl5pPr>
            <a:lvl6pPr marL="2147468" indent="0">
              <a:buNone/>
              <a:defRPr sz="1500" b="1"/>
            </a:lvl6pPr>
            <a:lvl7pPr marL="2576962" indent="0">
              <a:buNone/>
              <a:defRPr sz="1500" b="1"/>
            </a:lvl7pPr>
            <a:lvl8pPr marL="3006456" indent="0">
              <a:buNone/>
              <a:defRPr sz="1500" b="1"/>
            </a:lvl8pPr>
            <a:lvl9pPr marL="343594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173" y="13564282"/>
            <a:ext cx="13363530" cy="2464531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3260" y="9575050"/>
            <a:ext cx="13368030" cy="398923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9494" indent="0">
              <a:buNone/>
              <a:defRPr sz="1900" b="1"/>
            </a:lvl2pPr>
            <a:lvl3pPr marL="858987" indent="0">
              <a:buNone/>
              <a:defRPr sz="1700" b="1"/>
            </a:lvl3pPr>
            <a:lvl4pPr marL="1288481" indent="0">
              <a:buNone/>
              <a:defRPr sz="1500" b="1"/>
            </a:lvl4pPr>
            <a:lvl5pPr marL="1717975" indent="0">
              <a:buNone/>
              <a:defRPr sz="1500" b="1"/>
            </a:lvl5pPr>
            <a:lvl6pPr marL="2147468" indent="0">
              <a:buNone/>
              <a:defRPr sz="1500" b="1"/>
            </a:lvl6pPr>
            <a:lvl7pPr marL="2576962" indent="0">
              <a:buNone/>
              <a:defRPr sz="1500" b="1"/>
            </a:lvl7pPr>
            <a:lvl8pPr marL="3006456" indent="0">
              <a:buNone/>
              <a:defRPr sz="1500" b="1"/>
            </a:lvl8pPr>
            <a:lvl9pPr marL="343594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3260" y="13564282"/>
            <a:ext cx="13368030" cy="2464531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A2E08-1F9A-4E38-8693-4B40317021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2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F904-AE66-4E14-BD50-FA593E6523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8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0FD6-A95B-4D86-9E13-7CFA860D00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8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73" y="1703518"/>
            <a:ext cx="9950640" cy="724774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354" y="1703519"/>
            <a:ext cx="16906936" cy="3650607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173" y="8951267"/>
            <a:ext cx="9950640" cy="29258331"/>
          </a:xfrm>
        </p:spPr>
        <p:txBody>
          <a:bodyPr/>
          <a:lstStyle>
            <a:lvl1pPr marL="0" indent="0">
              <a:buNone/>
              <a:defRPr sz="1300"/>
            </a:lvl1pPr>
            <a:lvl2pPr marL="429494" indent="0">
              <a:buNone/>
              <a:defRPr sz="1100"/>
            </a:lvl2pPr>
            <a:lvl3pPr marL="858987" indent="0">
              <a:buNone/>
              <a:defRPr sz="900"/>
            </a:lvl3pPr>
            <a:lvl4pPr marL="1288481" indent="0">
              <a:buNone/>
              <a:defRPr sz="800"/>
            </a:lvl4pPr>
            <a:lvl5pPr marL="1717975" indent="0">
              <a:buNone/>
              <a:defRPr sz="800"/>
            </a:lvl5pPr>
            <a:lvl6pPr marL="2147468" indent="0">
              <a:buNone/>
              <a:defRPr sz="800"/>
            </a:lvl6pPr>
            <a:lvl7pPr marL="2576962" indent="0">
              <a:buNone/>
              <a:defRPr sz="800"/>
            </a:lvl7pPr>
            <a:lvl8pPr marL="3006456" indent="0">
              <a:buNone/>
              <a:defRPr sz="800"/>
            </a:lvl8pPr>
            <a:lvl9pPr marL="34359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8FDD-0B4E-4CAF-9638-E0F0999D88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20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679" y="29941520"/>
            <a:ext cx="18146078" cy="353476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8679" y="3821406"/>
            <a:ext cx="18146078" cy="25664160"/>
          </a:xfrm>
        </p:spPr>
        <p:txBody>
          <a:bodyPr/>
          <a:lstStyle>
            <a:lvl1pPr marL="0" indent="0">
              <a:buNone/>
              <a:defRPr sz="3000"/>
            </a:lvl1pPr>
            <a:lvl2pPr marL="429494" indent="0">
              <a:buNone/>
              <a:defRPr sz="2600"/>
            </a:lvl2pPr>
            <a:lvl3pPr marL="858987" indent="0">
              <a:buNone/>
              <a:defRPr sz="2300"/>
            </a:lvl3pPr>
            <a:lvl4pPr marL="1288481" indent="0">
              <a:buNone/>
              <a:defRPr sz="1900"/>
            </a:lvl4pPr>
            <a:lvl5pPr marL="1717975" indent="0">
              <a:buNone/>
              <a:defRPr sz="1900"/>
            </a:lvl5pPr>
            <a:lvl6pPr marL="2147468" indent="0">
              <a:buNone/>
              <a:defRPr sz="1900"/>
            </a:lvl6pPr>
            <a:lvl7pPr marL="2576962" indent="0">
              <a:buNone/>
              <a:defRPr sz="1900"/>
            </a:lvl7pPr>
            <a:lvl8pPr marL="3006456" indent="0">
              <a:buNone/>
              <a:defRPr sz="1900"/>
            </a:lvl8pPr>
            <a:lvl9pPr marL="3435949" indent="0">
              <a:buNone/>
              <a:defRPr sz="1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8679" y="33476283"/>
            <a:ext cx="18146078" cy="5019957"/>
          </a:xfrm>
        </p:spPr>
        <p:txBody>
          <a:bodyPr/>
          <a:lstStyle>
            <a:lvl1pPr marL="0" indent="0">
              <a:buNone/>
              <a:defRPr sz="1300"/>
            </a:lvl1pPr>
            <a:lvl2pPr marL="429494" indent="0">
              <a:buNone/>
              <a:defRPr sz="1100"/>
            </a:lvl2pPr>
            <a:lvl3pPr marL="858987" indent="0">
              <a:buNone/>
              <a:defRPr sz="900"/>
            </a:lvl3pPr>
            <a:lvl4pPr marL="1288481" indent="0">
              <a:buNone/>
              <a:defRPr sz="800"/>
            </a:lvl4pPr>
            <a:lvl5pPr marL="1717975" indent="0">
              <a:buNone/>
              <a:defRPr sz="800"/>
            </a:lvl5pPr>
            <a:lvl6pPr marL="2147468" indent="0">
              <a:buNone/>
              <a:defRPr sz="800"/>
            </a:lvl6pPr>
            <a:lvl7pPr marL="2576962" indent="0">
              <a:buNone/>
              <a:defRPr sz="800"/>
            </a:lvl7pPr>
            <a:lvl8pPr marL="3006456" indent="0">
              <a:buNone/>
              <a:defRPr sz="800"/>
            </a:lvl8pPr>
            <a:lvl9pPr marL="34359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2730-635B-40B9-9FD9-8547B6D5C8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0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3802063"/>
            <a:ext cx="25706387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219" tIns="208610" rIns="417219" bIns="2086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538" y="12357100"/>
            <a:ext cx="25706387" cy="256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219" tIns="208610" rIns="417219" bIns="208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8538" y="38971538"/>
            <a:ext cx="630078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219" tIns="208610" rIns="417219" bIns="20861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6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3038" y="38971538"/>
            <a:ext cx="957738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219" tIns="208610" rIns="417219" bIns="20861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74138" y="38971538"/>
            <a:ext cx="630078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219" tIns="208610" rIns="417219" bIns="2086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400" smtClean="0"/>
            </a:lvl1pPr>
          </a:lstStyle>
          <a:p>
            <a:pPr>
              <a:defRPr/>
            </a:pPr>
            <a:fld id="{BA7466A4-0886-4C87-86B1-84D55E8DD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2pPr>
      <a:lvl3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3pPr>
      <a:lvl4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4pPr>
      <a:lvl5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5pPr>
      <a:lvl6pPr marL="429494" algn="ctr" defTabSz="41726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6pPr>
      <a:lvl7pPr marL="858987" algn="ctr" defTabSz="41726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7pPr>
      <a:lvl8pPr marL="1288481" algn="ctr" defTabSz="41726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8pPr>
      <a:lvl9pPr marL="1717975" algn="ctr" defTabSz="417265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 New Roman" pitchFamily="18" charset="0"/>
        </a:defRPr>
      </a:lvl9pPr>
    </p:titleStyle>
    <p:bodyStyle>
      <a:lvl1pPr marL="1563688" indent="-1563688" algn="l" defTabSz="4171950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89313" indent="-1303338" algn="l" defTabSz="4171950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4938" indent="-1041400" algn="l" defTabSz="4171950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0913" indent="-1041400" algn="l" defTabSz="4171950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86888" indent="-1042988" algn="l" defTabSz="4171950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17212" indent="-1043908" algn="l" defTabSz="417265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246706" indent="-1043908" algn="l" defTabSz="417265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676199" indent="-1043908" algn="l" defTabSz="417265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105693" indent="-1043908" algn="l" defTabSz="417265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89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494" algn="l" defTabSz="8589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8987" algn="l" defTabSz="8589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481" algn="l" defTabSz="8589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7975" algn="l" defTabSz="8589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7468" algn="l" defTabSz="8589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6962" algn="l" defTabSz="8589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456" algn="l" defTabSz="8589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5949" algn="l" defTabSz="8589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" y="-71584"/>
            <a:ext cx="30242884" cy="427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949575" y="685786"/>
            <a:ext cx="1240192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sz="9600" b="1" dirty="0">
                <a:solidFill>
                  <a:srgbClr val="000000"/>
                </a:solidFill>
                <a:latin typeface="Arial" panose="020B0604020202020204" pitchFamily="34" charset="0"/>
              </a:rPr>
              <a:t>A History of Rothera Research Station</a:t>
            </a:r>
            <a:endParaRPr lang="en-GB" sz="9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5795963" y="10998491"/>
            <a:ext cx="22783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6015747" y="4667182"/>
            <a:ext cx="193357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sz="4400" b="1" dirty="0">
                <a:solidFill>
                  <a:srgbClr val="000000"/>
                </a:solidFill>
                <a:latin typeface="Arial" panose="020B0604020202020204" pitchFamily="34" charset="0"/>
              </a:rPr>
              <a:t>Joanna Rae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>British Antarctic Survey Archives Service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82" name="Text Box 21"/>
          <p:cNvSpPr txBox="1">
            <a:spLocks noChangeArrowheads="1"/>
          </p:cNvSpPr>
          <p:nvPr/>
        </p:nvSpPr>
        <p:spPr bwMode="auto">
          <a:xfrm>
            <a:off x="7737197" y="29197231"/>
            <a:ext cx="51502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 err="1">
                <a:latin typeface="Arial" panose="020B0604020202020204" pitchFamily="34" charset="0"/>
              </a:rPr>
              <a:t>Damoy</a:t>
            </a:r>
            <a:r>
              <a:rPr lang="en-GB" sz="2800" dirty="0">
                <a:latin typeface="Arial" panose="020B0604020202020204" pitchFamily="34" charset="0"/>
              </a:rPr>
              <a:t> hut, transit air facility (ref AD6/16/3/C/damoy2)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17264" y="7138015"/>
            <a:ext cx="2839975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Aft>
                <a:spcPts val="2400"/>
              </a:spcAft>
            </a:pPr>
            <a: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</a:rPr>
              <a:t>Introduction</a:t>
            </a:r>
          </a:p>
          <a:p>
            <a:pPr algn="just" eaLnBrk="1" hangingPunct="1">
              <a:spcAft>
                <a:spcPts val="2400"/>
              </a:spcAft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In October 1957 the feature now called Rothera Point was visited by a field party from Base Y, Horseshoe Island, led by surveyor John Rothera. It was named for him in 1960 by the Antarctic Place-Names Committee.</a:t>
            </a:r>
          </a:p>
          <a:p>
            <a:pPr algn="just" eaLnBrk="1" hangingPunct="1">
              <a:spcAft>
                <a:spcPts val="2400"/>
              </a:spcAft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13 years later, with the deterioration of the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skiway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 serving Base T, Adelaide Island, Rothera Point was selected as the site for a new research station planned as the centre for BAS’s earth science field work. It was a key element in a new, modernised Antarctic infrastructure, dominated by air and mechanised transport to input summer-only field parties. The station was re-named Rothera in 1977. The site has developed over the last forty years to meet increasing demand for summer accommodation (33 in 1977/78, 100 now), multi-disciplinary science and international collaborative field work over an ever-expanding geographical area to address global scientific questions.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817103" y="12313792"/>
            <a:ext cx="2860925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17264" y="12817848"/>
            <a:ext cx="17694126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Aft>
                <a:spcPts val="2400"/>
              </a:spcAft>
            </a:pPr>
            <a: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</a:rPr>
              <a:t>Buildings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Station established 25 Oct 1975. 1</a:t>
            </a:r>
            <a:r>
              <a:rPr lang="en-GB" sz="28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hut built Feb 1976 for wintering party of 4.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1976/77 Phase 2 - accommodation block, power house, tractor shed, Bingham House brought from Base T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1978/79 Phase 3 – Fuchs House travel store, offices,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coldroom</a:t>
            </a:r>
            <a:endParaRPr lang="en-GB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1985/86 Phase 4 –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Bransfield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House, extension to phase 2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1991/92 Miracle Span store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1994/95 Boatshed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1996/97 Giants House transit accommodation, Bonner Laboratory operational (re-built 2002/03)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1999/00 Admirals House and air ops control tower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2007/08 New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Bransfield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House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2012/13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Dirck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Gerritsz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Laboratory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77" y="580006"/>
            <a:ext cx="8996373" cy="592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6360611" y="20753035"/>
            <a:ext cx="12856403" cy="72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Aft>
                <a:spcPts val="2400"/>
              </a:spcAft>
            </a:pPr>
            <a: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</a:rPr>
              <a:t>Transport</a:t>
            </a:r>
            <a:endParaRPr lang="en-GB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1975 Snow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skiway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on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Wormald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Ice Piedmont with control caboose, transit facility at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Damoy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Point,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Wiencke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Island, essential for early start to field work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1979/80 RRS </a:t>
            </a:r>
            <a:r>
              <a:rPr lang="en-GB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Bransfield</a:t>
            </a:r>
            <a:r>
              <a:rPr lang="en-GB" sz="28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ran aground N. of Jenny Island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1981/82 Chilean aircraft used the airstrip extensively for 1</a:t>
            </a:r>
            <a:r>
              <a:rPr lang="en-GB" sz="28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time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1991/92 Gravel runway, hangar, associated facilities &amp; wharf operational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Feb 1994 last huskies removed from Antarctica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Increasing aircraft capacity – 2 Twin Otters, 3 from 1983/84, 4 from1987/88, Dash 7 in service from1994/95, transforming travel to Rothera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Improvements in flight control – automatic picture transmission (1979/80), air ops tower (1999/00), operational met forecasting (1993/94)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Deep-field capacity extended from Fossil Bluff, to Sky-Hi (1987/88) and Sky-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Blu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(1996/97)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17264" y="31160713"/>
            <a:ext cx="21316107" cy="815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Aft>
                <a:spcPts val="2400"/>
              </a:spcAft>
            </a:pPr>
            <a: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</a:rPr>
              <a:t>Science</a:t>
            </a:r>
          </a:p>
          <a:p>
            <a:pPr algn="l" eaLnBrk="1" hangingPunct="1">
              <a:spcAft>
                <a:spcPts val="1200"/>
              </a:spcAft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</a:rPr>
              <a:t>Centre for earth sciences field work, including </a:t>
            </a:r>
            <a:r>
              <a:rPr lang="en-GB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cryosphere</a:t>
            </a: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studies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Geology, terrestrial geophysics, airborne geophysics (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aeromagnetics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) and glaciology (echo sounding, ice cores), floating ice/ocean interactions – Peninsula, extending rapidly to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Shackleton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Range, Ronne Ice Shelf, Pensacola Mountains &amp; Marie Byrd Land, making use of deep-field air facilities from 1988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Topographic survey and mapping, including BAS/US remote sensing projects, aerial photography from 1982/83, GPS from 1990/91</a:t>
            </a:r>
          </a:p>
          <a:p>
            <a:pPr marL="457200" indent="-457200" algn="l" eaLnBrk="1" hangingPunct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Biological benchmark survey 1975/76, followed by ongoing monitoring, including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skua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colony from 1988, and full biological programme when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Signy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Station became summer-only 1996/97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1982/83 VLF (Very Low Frequency) observations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1983/84 Ambitious BAS/US multi-disciplinary earth sciences programme, including flights to S. Pole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1992/93 In-depth terrestrial biology studies on Alexander Island</a:t>
            </a:r>
          </a:p>
          <a:p>
            <a:pPr marL="457200" indent="-457200" algn="l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1993/94 Marine survey of Ryder Bay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1996/97 Diving programme started, collaborative BAS/Dutch biological studies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1997/98 Rothera Time Series (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RaTS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) started, </a:t>
            </a:r>
            <a:r>
              <a:rPr lang="en-GB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Mesopheric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rocket campaign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" b="494"/>
          <a:stretch/>
        </p:blipFill>
        <p:spPr>
          <a:xfrm>
            <a:off x="912377" y="26225642"/>
            <a:ext cx="6563826" cy="396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10486" r="5055" b="9887"/>
          <a:stretch/>
        </p:blipFill>
        <p:spPr>
          <a:xfrm>
            <a:off x="7915774" y="20753034"/>
            <a:ext cx="7730677" cy="46314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583" y="12877071"/>
            <a:ext cx="9126732" cy="5969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0252583" y="19063380"/>
            <a:ext cx="90623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i="1" dirty="0">
                <a:latin typeface="Arial" panose="020B0604020202020204" pitchFamily="34" charset="0"/>
              </a:rPr>
              <a:t>Phase 1 hut, 1976/77 (ref AD6/19/3/C/R5)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10486" r="3421" b="18269"/>
          <a:stretch/>
        </p:blipFill>
        <p:spPr>
          <a:xfrm>
            <a:off x="912377" y="20753034"/>
            <a:ext cx="6563826" cy="36161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912377" y="24546194"/>
            <a:ext cx="69163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</a:rPr>
              <a:t>Without a hangar there was always a risk of damage from high winds on the </a:t>
            </a:r>
            <a:r>
              <a:rPr lang="en-GB" sz="2800" dirty="0" err="1">
                <a:latin typeface="Arial" panose="020B0604020202020204" pitchFamily="34" charset="0"/>
              </a:rPr>
              <a:t>skiway</a:t>
            </a:r>
            <a:r>
              <a:rPr lang="en-GB" sz="2800" dirty="0">
                <a:latin typeface="Arial" panose="020B0604020202020204" pitchFamily="34" charset="0"/>
              </a:rPr>
              <a:t>. VP-FAZ, Nov 1981 (ref 1995/114)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879799" y="25588032"/>
            <a:ext cx="77666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</a:rPr>
              <a:t>Cargo handling before Biscoe Wharf built (ref 1995/114)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2" t="16295" r="1"/>
          <a:stretch/>
        </p:blipFill>
        <p:spPr>
          <a:xfrm>
            <a:off x="23027880" y="31382819"/>
            <a:ext cx="2971840" cy="39073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6239428" y="31349369"/>
            <a:ext cx="367240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</a:rPr>
              <a:t>Glaciologist’s oceanography sledge, 1976/77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</a:rPr>
              <a:t>(ref AD6/2R/1976/S)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880" y="35571671"/>
            <a:ext cx="5551883" cy="35942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20090283" y="38136199"/>
            <a:ext cx="28130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latin typeface="Arial" panose="020B0604020202020204" pitchFamily="34" charset="0"/>
              </a:rPr>
              <a:t>Divers, 1997/98  (ref 10004030)</a:t>
            </a: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817103" y="20018648"/>
            <a:ext cx="2860925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817103" y="30819848"/>
            <a:ext cx="2860925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r="53011" b="-22"/>
          <a:stretch/>
        </p:blipFill>
        <p:spPr bwMode="auto">
          <a:xfrm>
            <a:off x="1134" y="1"/>
            <a:ext cx="30242329" cy="42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-1120791" y="-1"/>
            <a:ext cx="30243463" cy="42773600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498850" y="330918"/>
            <a:ext cx="232457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9600" b="1" dirty="0">
                <a:solidFill>
                  <a:schemeClr val="bg1"/>
                </a:solidFill>
                <a:latin typeface="Arial" panose="020B0604020202020204" pitchFamily="34" charset="0"/>
              </a:rPr>
              <a:t>Rothera Time-Line</a:t>
            </a:r>
            <a:endParaRPr lang="en-GB" sz="9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22682571" y="41223219"/>
            <a:ext cx="7077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sz="3600" b="1" dirty="0">
                <a:solidFill>
                  <a:srgbClr val="FFFFFF"/>
                </a:solidFill>
                <a:latin typeface="Arial" panose="020B0604020202020204" pitchFamily="34" charset="0"/>
              </a:rPr>
              <a:t>Joanna Rae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sz="2800" dirty="0">
                <a:solidFill>
                  <a:srgbClr val="FFFFFF"/>
                </a:solidFill>
                <a:latin typeface="Arial" panose="020B0604020202020204" pitchFamily="34" charset="0"/>
              </a:rPr>
              <a:t>British Antarctic Survey Archives Service</a:t>
            </a:r>
            <a:endParaRPr lang="en-GB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018779" y="2355528"/>
            <a:ext cx="28205904" cy="3804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1957/58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Surveyed by John Rothera &amp; Len Maloney from Base Y, Horseshoe Island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Rothera Point named after John Rothera by Antarctic Place-Names Committee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1973/74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RRS </a:t>
            </a:r>
            <a:r>
              <a:rPr lang="en-GB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Bransfield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checked site and anchorage, transit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skiway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opened at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Damoy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Point,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Wiencke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Island</a:t>
            </a:r>
            <a:endParaRPr lang="en-GB" sz="4400" dirty="0">
              <a:solidFill>
                <a:schemeClr val="bg1"/>
              </a:solidFill>
            </a:endParaRP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1975/76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Base R “Rothera Point” established 25 Oct 1975 - Phase 1 hut,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skiway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on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Wormald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Ice Piedmont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Damoy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Hut erected, biology benchmark survey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4 wintered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1976/77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Phase 2 – accommodation block, power house, tractor shed. Bingham House brought from Base T by tractor train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42 huskies (4 teams) transferred when Base T closed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Geology, airborne glaciology &amp; geophysics, floating ice/ocean interactions, BAS/US Doppler Satellite programme for mapping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Base R re-named “Rothera Station”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1979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Phase 3 – offices, travel store, cold-room (Fuchs House), Centre for Earth Science fieldwork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	Travel extended from Peninsula &amp; Shackleton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Mts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to Pensacola Mountains,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Rutford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Ice Stream,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Berkner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Island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1980/81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Radio echo sounding Bryan Coast &amp; Pine Island Glacier</a:t>
            </a:r>
            <a:endParaRPr lang="en-GB" sz="4400" dirty="0">
              <a:solidFill>
                <a:schemeClr val="bg1"/>
              </a:solidFill>
            </a:endParaRP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1981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John Anderson &amp; Robert Atkinson killed in crevasse accident 16 May RIP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1981/82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Both Twin Otters wrecked in freak storm, temporary Chilean use of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skiway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1982/83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Aerial photography, VLF observations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1983/84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Satellite communications replaced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teleprinter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, 3 Twin Otters, ambitious BAS/US earth sciences project  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1985/86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Phase 4 started -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Bransfield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House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26 wintered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1987/88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4 Twin Otters, Sky-Hi snow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skiway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opened for deep field operations, 1</a:t>
            </a:r>
            <a:r>
              <a:rPr lang="en-GB" sz="44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st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woman scientist working from field camp</a:t>
            </a:r>
          </a:p>
          <a:p>
            <a:pPr marL="3135313" indent="-3135313" eaLnBrk="1" hangingPunct="1">
              <a:spcBef>
                <a:spcPct val="0"/>
              </a:spcBef>
              <a:spcAft>
                <a:spcPts val="1800"/>
              </a:spcAft>
              <a:buNone/>
              <a:tabLst>
                <a:tab pos="3135313" algn="l"/>
              </a:tabLst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1991/92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Gravel runway operational, with hangar, fuel tanks, wharf, Miracle Span store</a:t>
            </a:r>
            <a:endParaRPr lang="en-GB" sz="4400" dirty="0">
              <a:solidFill>
                <a:schemeClr val="bg1"/>
              </a:solidFill>
            </a:endParaRPr>
          </a:p>
          <a:p>
            <a:pPr marL="3135313" indent="-3135313" eaLnBrk="1" hangingPunct="1">
              <a:spcBef>
                <a:spcPct val="0"/>
              </a:spcBef>
              <a:spcAft>
                <a:spcPts val="1800"/>
              </a:spcAft>
              <a:buNone/>
              <a:tabLst>
                <a:tab pos="3135313" algn="l"/>
              </a:tabLst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1992/93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In-depth terrestrial biology studies started on Alexander Island</a:t>
            </a:r>
          </a:p>
          <a:p>
            <a:pPr marL="3135313" indent="-3135313" eaLnBrk="1" hangingPunct="1">
              <a:spcBef>
                <a:spcPct val="0"/>
              </a:spcBef>
              <a:spcAft>
                <a:spcPts val="1800"/>
              </a:spcAft>
              <a:buNone/>
              <a:tabLst>
                <a:tab pos="3135313" algn="l"/>
              </a:tabLst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1993/94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Operational met forecasting started, last dogs removed from Antarctica</a:t>
            </a:r>
          </a:p>
          <a:p>
            <a:pPr marL="3135313" indent="-3135313" eaLnBrk="1" hangingPunct="1">
              <a:spcBef>
                <a:spcPct val="0"/>
              </a:spcBef>
              <a:spcAft>
                <a:spcPts val="1800"/>
              </a:spcAft>
              <a:buNone/>
              <a:tabLst>
                <a:tab pos="3135313" algn="l"/>
              </a:tabLst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1994/95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Dash-7 1</a:t>
            </a:r>
            <a:r>
              <a:rPr lang="en-GB" sz="44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st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flight to Rothera, boatshed completed,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Kenn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Borek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aircraft crashed RIP</a:t>
            </a:r>
          </a:p>
          <a:p>
            <a:pPr marL="3135313" indent="-3135313" eaLnBrk="1" hangingPunct="1">
              <a:spcBef>
                <a:spcPct val="0"/>
              </a:spcBef>
              <a:spcAft>
                <a:spcPts val="1800"/>
              </a:spcAft>
              <a:buNone/>
              <a:tabLst>
                <a:tab pos="3135313" algn="l"/>
              </a:tabLst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1996/97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Giants House built, Bonner Laboratory &amp; Sky-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Blu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ice runway operational</a:t>
            </a:r>
          </a:p>
          <a:p>
            <a:pPr marL="3135313" indent="-3135313" eaLnBrk="1" hangingPunct="1">
              <a:spcBef>
                <a:spcPct val="0"/>
              </a:spcBef>
              <a:spcAft>
                <a:spcPts val="1800"/>
              </a:spcAft>
              <a:buNone/>
              <a:tabLst>
                <a:tab pos="3135313" algn="l"/>
              </a:tabLst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Biological studies expanded with winter closure of Signy – diving, BAS-Dutch project</a:t>
            </a:r>
          </a:p>
          <a:p>
            <a:pPr marL="3135313" indent="-3135313" eaLnBrk="1" hangingPunct="1">
              <a:spcBef>
                <a:spcPct val="0"/>
              </a:spcBef>
              <a:spcAft>
                <a:spcPts val="1800"/>
              </a:spcAft>
              <a:buNone/>
              <a:tabLst>
                <a:tab pos="3135313" algn="l"/>
              </a:tabLst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1997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1</a:t>
            </a:r>
            <a:r>
              <a:rPr lang="en-GB" sz="44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st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women wintered</a:t>
            </a:r>
          </a:p>
          <a:p>
            <a:pPr marL="3135313" indent="-3135313" eaLnBrk="1" hangingPunct="1">
              <a:spcBef>
                <a:spcPct val="0"/>
              </a:spcBef>
              <a:spcAft>
                <a:spcPts val="1800"/>
              </a:spcAft>
              <a:buNone/>
              <a:tabLst>
                <a:tab pos="3135313" algn="l"/>
              </a:tabLst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1997/98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Rothera Times Series (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RaTS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) started, Mesospheric rocket campaign</a:t>
            </a:r>
          </a:p>
          <a:p>
            <a:pPr marL="3135313" indent="-3135313" eaLnBrk="1" hangingPunct="1">
              <a:spcBef>
                <a:spcPct val="0"/>
              </a:spcBef>
              <a:spcAft>
                <a:spcPts val="1800"/>
              </a:spcAft>
              <a:buNone/>
              <a:tabLst>
                <a:tab pos="3135313" algn="l"/>
              </a:tabLst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1999/00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Admirals House started, air ops control tower added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2002/03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Bonner Lab re-built after fire</a:t>
            </a:r>
            <a:endParaRPr lang="en-GB" sz="4400" dirty="0">
              <a:solidFill>
                <a:schemeClr val="bg1"/>
              </a:solidFill>
            </a:endParaRP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2003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Kirsty Brown killed in leopard seal attack RIP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2007/08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New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Bransfield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House built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2012/13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Dirck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Gerritsz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Laboratory opened – BAS/Dutch collaboration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2013/14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	1</a:t>
            </a:r>
            <a:r>
              <a:rPr lang="en-GB" sz="44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st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season of 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iSTAR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 programme using Rothera as a gateway, via Sky-</a:t>
            </a:r>
            <a:r>
              <a:rPr lang="en-GB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Blu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, for tractor train</a:t>
            </a:r>
          </a:p>
          <a:p>
            <a:pPr marL="3135313" indent="-3135313" eaLnBrk="1" hangingPunct="1">
              <a:spcAft>
                <a:spcPts val="1800"/>
              </a:spcAft>
              <a:buNone/>
              <a:tabLst>
                <a:tab pos="3135313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</a:rPr>
              <a:t>2014/15	</a:t>
            </a: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</a:rPr>
              <a:t>Ops GIS in use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784786AB3DF4E86BA129F70ACEA85" ma:contentTypeVersion="18" ma:contentTypeDescription="Create a new document." ma:contentTypeScope="" ma:versionID="acfd36ffdae8f6403c5d91e97dfde454">
  <xsd:schema xmlns:xsd="http://www.w3.org/2001/XMLSchema" xmlns:xs="http://www.w3.org/2001/XMLSchema" xmlns:p="http://schemas.microsoft.com/office/2006/metadata/properties" xmlns:ns1="http://schemas.microsoft.com/sharepoint/v3" xmlns:ns2="3973a9d1-6826-40b4-9f6d-dd2e1a23da11" targetNamespace="http://schemas.microsoft.com/office/2006/metadata/properties" ma:root="true" ma:fieldsID="5b52dc31fe76241215661c9dbd88516e" ns1:_="" ns2:_="">
    <xsd:import namespace="http://schemas.microsoft.com/sharepoint/v3"/>
    <xsd:import namespace="3973a9d1-6826-40b4-9f6d-dd2e1a23da11"/>
    <xsd:element name="properties">
      <xsd:complexType>
        <xsd:sequence>
          <xsd:element name="documentManagement">
            <xsd:complexType>
              <xsd:all>
                <xsd:element ref="ns2:Centres" minOccurs="0"/>
                <xsd:element ref="ns2:Document_x0020_type" minOccurs="0"/>
                <xsd:element ref="ns2:BAS_x0020_Category" minOccurs="0"/>
                <xsd:element ref="ns2:BAS_x0020_Department" minOccurs="0"/>
                <xsd:element ref="ns1:PublishingStartDate" minOccurs="0"/>
                <xsd:element ref="ns1:PublishingExpirationDate" minOccurs="0"/>
                <xsd:element ref="ns2:BAS_x0020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6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7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3a9d1-6826-40b4-9f6d-dd2e1a23da11" elementFormDefault="qualified">
    <xsd:import namespace="http://schemas.microsoft.com/office/2006/documentManagement/types"/>
    <xsd:import namespace="http://schemas.microsoft.com/office/infopath/2007/PartnerControls"/>
    <xsd:element name="Centres" ma:index="2" nillable="true" ma:displayName="Centres" ma:default="BAS" ma:internalName="Centr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BAS"/>
                    <xsd:enumeration value="BGS"/>
                    <xsd:enumeration value="CEH"/>
                    <xsd:enumeration value="NOC"/>
                    <xsd:enumeration value="SO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Document_x0020_type" ma:index="3" nillable="true" ma:displayName="BAS Document type" ma:default="Guidance" ma:format="Dropdown" ma:internalName="Document_x0020_type">
      <xsd:simpleType>
        <xsd:restriction base="dms:Choice">
          <xsd:enumeration value="Agenda"/>
          <xsd:enumeration value="Agreement"/>
          <xsd:enumeration value="Business Plan"/>
          <xsd:enumeration value="COSHH assessment"/>
          <xsd:enumeration value="Certificate"/>
          <xsd:enumeration value="Checklist"/>
          <xsd:enumeration value="Contract"/>
          <xsd:enumeration value="Dataset"/>
          <xsd:enumeration value="Form"/>
          <xsd:enumeration value="Guidance"/>
          <xsd:enumeration value="Index"/>
          <xsd:enumeration value="Manual"/>
          <xsd:enumeration value="Map"/>
          <xsd:enumeration value="Meeting minutes"/>
          <xsd:enumeration value="Paper"/>
          <xsd:enumeration value="Permit"/>
          <xsd:enumeration value="Plan"/>
          <xsd:enumeration value="Policy - BAS"/>
          <xsd:enumeration value="Policy - NERC"/>
          <xsd:enumeration value="Policy - Research Council"/>
          <xsd:enumeration value="Presentation"/>
          <xsd:enumeration value="Press Release"/>
          <xsd:enumeration value="Procedure"/>
          <xsd:enumeration value="Publication"/>
          <xsd:enumeration value="Quote"/>
          <xsd:enumeration value="Report"/>
          <xsd:enumeration value="Risk Assessment"/>
          <xsd:enumeration value="Terms of Reference"/>
          <xsd:enumeration value="Training"/>
          <xsd:enumeration value="Work Instruction"/>
        </xsd:restriction>
      </xsd:simpleType>
    </xsd:element>
    <xsd:element name="BAS_x0020_Category" ma:index="4" nillable="true" ma:displayName="BAS Category (Audience)" ma:description="Document audience (e.g. by location)" ma:internalName="BAS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rd Island"/>
                    <xsd:enumeration value="Cambridge"/>
                    <xsd:enumeration value="Corporate"/>
                    <xsd:enumeration value="Falklands"/>
                    <xsd:enumeration value="Field Antarctica"/>
                    <xsd:enumeration value="Field Arctic"/>
                    <xsd:enumeration value="Halley"/>
                    <xsd:enumeration value="King Edward Point"/>
                    <xsd:enumeration value="Ny Alesund"/>
                    <xsd:enumeration value="Rothera"/>
                    <xsd:enumeration value="RRS James Clark Ross"/>
                    <xsd:enumeration value="RRS Ernest Shackleton"/>
                    <xsd:enumeration value="Signy"/>
                  </xsd:restriction>
                </xsd:simpleType>
              </xsd:element>
            </xsd:sequence>
          </xsd:extension>
        </xsd:complexContent>
      </xsd:complexType>
    </xsd:element>
    <xsd:element name="BAS_x0020_Department" ma:index="5" nillable="true" ma:displayName="BAS Department" ma:format="Dropdown" ma:internalName="BAS_x0020_Department">
      <xsd:simpleType>
        <xsd:restriction base="dms:Choice">
          <xsd:enumeration value="BAS: Air Unit"/>
          <xsd:enumeration value="BAS: Airborne and Survey Technology"/>
          <xsd:enumeration value="BAS: Arctic Office"/>
          <xsd:enumeration value="BAS: ARSF Operation"/>
          <xsd:enumeration value="BAS: Communications"/>
          <xsd:enumeration value="BAS: Corporate Services"/>
          <xsd:enumeration value="BAS: Directorate"/>
          <xsd:enumeration value="BAS: Engineering and Technology"/>
          <xsd:enumeration value="BAS: Environmental Management"/>
          <xsd:enumeration value="BAS: Finance"/>
          <xsd:enumeration value="BAS: Health and Safety"/>
          <xsd:enumeration value="BAS: Human Resources"/>
          <xsd:enumeration value="BAS: Information Services"/>
          <xsd:enumeration value="BAS: Archives"/>
          <xsd:enumeration value="BAS: Library"/>
          <xsd:enumeration value="BAS: Innovation and Impact"/>
          <xsd:enumeration value="BAS: Mapping and Geographical Information Centre"/>
          <xsd:enumeration value="BAS: Operations and Engineering"/>
          <xsd:enumeration value="BAS: Operations"/>
          <xsd:enumeration value="BAS: Photographic"/>
          <xsd:enumeration value="BAS: Press, Public Relations and Education"/>
          <xsd:enumeration value="BAS: Research Development and Support"/>
          <xsd:enumeration value="BAS: Science"/>
          <xsd:enumeration value="ENG: Antarctic and Marine Envineering"/>
          <xsd:enumeration value="ENG: Building Services"/>
          <xsd:enumeration value="ENG: ICT IT"/>
          <xsd:enumeration value="ENG: ICT Communications"/>
          <xsd:enumeration value="ENG: Science Engineering"/>
          <xsd:enumeration value="ENG: Vehicles and Plant"/>
          <xsd:enumeration value="OPS: Asset Management Operating System"/>
          <xsd:enumeration value="OPS: Operations"/>
          <xsd:enumeration value="OPS: Purchasing and Shipping"/>
          <xsd:enumeration value="SCI: Atmosphere, Ice &amp; Climate (AIC)"/>
          <xsd:enumeration value="SCI: Biodiversity, evolution and adaptation (BEA)"/>
          <xsd:enumeration value="SCI: Ecosystems (ECO)"/>
          <xsd:enumeration value="SCI: Geology &amp; Geophysics (GG)"/>
          <xsd:enumeration value="SCI: Ice dynamics and palaeoclimate (IDP)"/>
          <xsd:enumeration value="SCI: Palaeo-environments, ice sheets and climate change (PICC)"/>
          <xsd:enumeration value="SCI: Polar Oceans"/>
          <xsd:enumeration value="SCI: Space weather &amp; atmosphere (SWA)"/>
        </xsd:restriction>
      </xsd:simpleType>
    </xsd:element>
    <xsd:element name="BAS_x0020_Description" ma:index="14" nillable="true" ma:displayName="BAS Description" ma:internalName="BAS_x0020_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S_x0020_Description xmlns="3973a9d1-6826-40b4-9f6d-dd2e1a23da11" xsi:nil="true"/>
    <Document_x0020_type xmlns="3973a9d1-6826-40b4-9f6d-dd2e1a23da11" xsi:nil="true"/>
    <BAS_x0020_Department xmlns="3973a9d1-6826-40b4-9f6d-dd2e1a23da11" xsi:nil="true"/>
    <Centres xmlns="3973a9d1-6826-40b4-9f6d-dd2e1a23da11"/>
    <PublishingExpirationDate xmlns="http://schemas.microsoft.com/sharepoint/v3" xsi:nil="true"/>
    <PublishingStartDate xmlns="http://schemas.microsoft.com/sharepoint/v3" xsi:nil="true"/>
    <BAS_x0020_Category xmlns="3973a9d1-6826-40b4-9f6d-dd2e1a23da11"/>
  </documentManagement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6E6C41CA-8411-4CF0-B5DE-C8F12AEC9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73a9d1-6826-40b4-9f6d-dd2e1a23da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243BA6-0659-41F0-B30B-32A2638E7812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973a9d1-6826-40b4-9f6d-dd2e1a23da11"/>
  </ds:schemaRefs>
</ds:datastoreItem>
</file>

<file path=customXml/itemProps3.xml><?xml version="1.0" encoding="utf-8"?>
<ds:datastoreItem xmlns:ds="http://schemas.openxmlformats.org/officeDocument/2006/customXml" ds:itemID="{8A74D4BA-3A2F-440E-A86E-649FE98535D4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639</Words>
  <Application>Microsoft Office PowerPoint</Application>
  <PresentationFormat>Custom</PresentationFormat>
  <Paragraphs>82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PowerPoint Presentation</vt:lpstr>
      <vt:lpstr>PowerPoint Presentation</vt:lpstr>
    </vt:vector>
  </TitlesOfParts>
  <Company>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- portrait</dc:title>
  <dc:creator>pbu</dc:creator>
  <cp:lastModifiedBy>Rae, Joanna</cp:lastModifiedBy>
  <cp:revision>125</cp:revision>
  <dcterms:created xsi:type="dcterms:W3CDTF">2003-04-01T10:30:40Z</dcterms:created>
  <dcterms:modified xsi:type="dcterms:W3CDTF">2025-03-26T12:09:11Z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34800.0000000000</vt:lpwstr>
  </property>
  <property fmtid="{D5CDD505-2E9C-101B-9397-08002B2CF9AE}" pid="3" name="TaxCatchAll">
    <vt:lpwstr/>
  </property>
  <property fmtid="{D5CDD505-2E9C-101B-9397-08002B2CF9AE}" pid="4" name="display_urn:schemas-microsoft-com:office:office#Editor">
    <vt:lpwstr>app_satt</vt:lpwstr>
  </property>
  <property fmtid="{D5CDD505-2E9C-101B-9397-08002B2CF9AE}" pid="5" name="xd_Signature">
    <vt:lpwstr/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display_urn:schemas-microsoft-com:office:office#Author">
    <vt:lpwstr>Matthews, Sarah E.</vt:lpwstr>
  </property>
  <property fmtid="{D5CDD505-2E9C-101B-9397-08002B2CF9AE}" pid="9" name="_SourceUrl">
    <vt:lpwstr/>
  </property>
  <property fmtid="{D5CDD505-2E9C-101B-9397-08002B2CF9AE}" pid="10" name="_SharedFileIndex">
    <vt:lpwstr/>
  </property>
</Properties>
</file>