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64" r:id="rId5"/>
    <p:sldId id="266" r:id="rId6"/>
    <p:sldId id="265" r:id="rId7"/>
    <p:sldId id="281" r:id="rId8"/>
    <p:sldId id="282" r:id="rId9"/>
    <p:sldId id="267" r:id="rId10"/>
    <p:sldId id="271" r:id="rId11"/>
    <p:sldId id="275" r:id="rId12"/>
    <p:sldId id="276" r:id="rId13"/>
    <p:sldId id="284" r:id="rId14"/>
    <p:sldId id="285" r:id="rId15"/>
    <p:sldId id="277" r:id="rId16"/>
    <p:sldId id="280" r:id="rId17"/>
    <p:sldId id="272" r:id="rId18"/>
    <p:sldId id="278" r:id="rId19"/>
    <p:sldId id="290" r:id="rId20"/>
    <p:sldId id="286" r:id="rId21"/>
    <p:sldId id="287" r:id="rId22"/>
    <p:sldId id="288" r:id="rId23"/>
    <p:sldId id="289" r:id="rId24"/>
    <p:sldId id="268" r:id="rId25"/>
    <p:sldId id="269" r:id="rId26"/>
    <p:sldId id="283" r:id="rId27"/>
    <p:sldId id="27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9"/>
    <p:restoredTop sz="93134"/>
  </p:normalViewPr>
  <p:slideViewPr>
    <p:cSldViewPr snapToGrid="0" snapToObjects="1">
      <p:cViewPr varScale="1">
        <p:scale>
          <a:sx n="147" d="100"/>
          <a:sy n="147" d="100"/>
        </p:scale>
        <p:origin x="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 Bucktrout - UKRI BAS" userId="28d4d145-0a42-400c-8f75-1d05a72b9893" providerId="ADAL" clId="{7A42C57A-54C1-7C4D-8598-269A24B3C4A4}"/>
    <pc:docChg chg="undo custSel modSld">
      <pc:chgData name="Pete Bucktrout - UKRI BAS" userId="28d4d145-0a42-400c-8f75-1d05a72b9893" providerId="ADAL" clId="{7A42C57A-54C1-7C4D-8598-269A24B3C4A4}" dt="2021-07-15T17:35:13.281" v="34" actId="1076"/>
      <pc:docMkLst>
        <pc:docMk/>
      </pc:docMkLst>
      <pc:sldChg chg="modSp mod">
        <pc:chgData name="Pete Bucktrout - UKRI BAS" userId="28d4d145-0a42-400c-8f75-1d05a72b9893" providerId="ADAL" clId="{7A42C57A-54C1-7C4D-8598-269A24B3C4A4}" dt="2021-07-15T17:33:28.659" v="10" actId="1076"/>
        <pc:sldMkLst>
          <pc:docMk/>
          <pc:sldMk cId="4257284468" sldId="267"/>
        </pc:sldMkLst>
        <pc:spChg chg="mod">
          <ac:chgData name="Pete Bucktrout - UKRI BAS" userId="28d4d145-0a42-400c-8f75-1d05a72b9893" providerId="ADAL" clId="{7A42C57A-54C1-7C4D-8598-269A24B3C4A4}" dt="2021-07-15T17:33:28.659" v="10" actId="1076"/>
          <ac:spMkLst>
            <pc:docMk/>
            <pc:sldMk cId="4257284468" sldId="267"/>
            <ac:spMk id="4" creationId="{85621187-1FFA-B44F-93C8-F4FA8C7D715D}"/>
          </ac:spMkLst>
        </pc:spChg>
      </pc:sldChg>
      <pc:sldChg chg="modSp mod">
        <pc:chgData name="Pete Bucktrout - UKRI BAS" userId="28d4d145-0a42-400c-8f75-1d05a72b9893" providerId="ADAL" clId="{7A42C57A-54C1-7C4D-8598-269A24B3C4A4}" dt="2021-07-15T17:33:59.107" v="21" actId="1036"/>
        <pc:sldMkLst>
          <pc:docMk/>
          <pc:sldMk cId="1523273275" sldId="275"/>
        </pc:sldMkLst>
        <pc:spChg chg="mod">
          <ac:chgData name="Pete Bucktrout - UKRI BAS" userId="28d4d145-0a42-400c-8f75-1d05a72b9893" providerId="ADAL" clId="{7A42C57A-54C1-7C4D-8598-269A24B3C4A4}" dt="2021-07-15T17:33:59.107" v="21" actId="1036"/>
          <ac:spMkLst>
            <pc:docMk/>
            <pc:sldMk cId="1523273275" sldId="275"/>
            <ac:spMk id="22" creationId="{0BB961B2-B362-0F4C-A46A-51D1CF853156}"/>
          </ac:spMkLst>
        </pc:spChg>
      </pc:sldChg>
      <pc:sldChg chg="modSp mod">
        <pc:chgData name="Pete Bucktrout - UKRI BAS" userId="28d4d145-0a42-400c-8f75-1d05a72b9893" providerId="ADAL" clId="{7A42C57A-54C1-7C4D-8598-269A24B3C4A4}" dt="2021-07-15T17:35:13.281" v="34" actId="1076"/>
        <pc:sldMkLst>
          <pc:docMk/>
          <pc:sldMk cId="374949339" sldId="276"/>
        </pc:sldMkLst>
        <pc:spChg chg="mod">
          <ac:chgData name="Pete Bucktrout - UKRI BAS" userId="28d4d145-0a42-400c-8f75-1d05a72b9893" providerId="ADAL" clId="{7A42C57A-54C1-7C4D-8598-269A24B3C4A4}" dt="2021-07-15T17:35:13.281" v="34" actId="1076"/>
          <ac:spMkLst>
            <pc:docMk/>
            <pc:sldMk cId="374949339" sldId="276"/>
            <ac:spMk id="18" creationId="{C864192B-C3D4-154E-865C-8DB36C0FACD1}"/>
          </ac:spMkLst>
        </pc:spChg>
        <pc:spChg chg="mod">
          <ac:chgData name="Pete Bucktrout - UKRI BAS" userId="28d4d145-0a42-400c-8f75-1d05a72b9893" providerId="ADAL" clId="{7A42C57A-54C1-7C4D-8598-269A24B3C4A4}" dt="2021-07-15T17:33:09.938" v="7" actId="20577"/>
          <ac:spMkLst>
            <pc:docMk/>
            <pc:sldMk cId="374949339" sldId="276"/>
            <ac:spMk id="19" creationId="{320BA22F-59B0-E149-8CA9-E2BCF8E4E0F0}"/>
          </ac:spMkLst>
        </pc:spChg>
        <pc:spChg chg="mod">
          <ac:chgData name="Pete Bucktrout - UKRI BAS" userId="28d4d145-0a42-400c-8f75-1d05a72b9893" providerId="ADAL" clId="{7A42C57A-54C1-7C4D-8598-269A24B3C4A4}" dt="2021-07-15T17:34:44.157" v="27" actId="20577"/>
          <ac:spMkLst>
            <pc:docMk/>
            <pc:sldMk cId="374949339" sldId="276"/>
            <ac:spMk id="25" creationId="{FF12744A-E9A2-124E-B8AC-FA0B9F5E52D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60E43-A394-7B4E-B511-7A1DB79BDA2F}" type="datetimeFigureOut">
              <a:rPr lang="en-US" smtClean="0"/>
              <a:t>7/15/21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51129-8B66-0F49-A9D6-EC8A206B5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01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7744" y="243551"/>
            <a:ext cx="9786456" cy="17792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7744" y="2856243"/>
            <a:ext cx="9786456" cy="11245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</a:t>
            </a:r>
            <a:endParaRPr lang="en-GB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957744" y="4073578"/>
            <a:ext cx="9785166" cy="393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78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20000" y="1246909"/>
            <a:ext cx="10102550" cy="495069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363623"/>
            <a:ext cx="10102550" cy="64368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7FBD08E-F936-214F-9BC1-644849371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4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29768" y="399473"/>
            <a:ext cx="10094976" cy="6059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214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1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E9FDA89-0F38-E447-B4FD-2E449AEF83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1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B142-6A91-F746-9AD6-0D3E43BA6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2087" y="1571635"/>
            <a:ext cx="5613702" cy="1418672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3200" dirty="0"/>
              <a:t>COP26 Polar Zero</a:t>
            </a:r>
            <a:br>
              <a:rPr lang="en-US" sz="3200" dirty="0"/>
            </a:br>
            <a:r>
              <a:rPr lang="en-US" sz="3200" dirty="0"/>
              <a:t>GSC </a:t>
            </a:r>
            <a:r>
              <a:rPr lang="en-US" sz="3200" b="0" dirty="0"/>
              <a:t>site visit images</a:t>
            </a:r>
            <a:br>
              <a:rPr lang="en-US" sz="3200" b="0" dirty="0"/>
            </a:br>
            <a:r>
              <a:rPr lang="en-US" sz="1800" b="0" i="1" dirty="0"/>
              <a:t>14 July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A87EB4-19B8-CF45-BEBE-08D96E9E9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2088" y="3211333"/>
            <a:ext cx="5613702" cy="1124503"/>
          </a:xfrm>
        </p:spPr>
        <p:txBody>
          <a:bodyPr/>
          <a:lstStyle/>
          <a:p>
            <a:r>
              <a:rPr lang="en-US" sz="1800" b="1" dirty="0"/>
              <a:t>Pete Bucktrout</a:t>
            </a:r>
          </a:p>
          <a:p>
            <a:r>
              <a:rPr lang="en-US" sz="1400" i="1" dirty="0"/>
              <a:t>Senior Creative Services Manager</a:t>
            </a:r>
          </a:p>
          <a:p>
            <a:r>
              <a:rPr lang="en-US" sz="1400" dirty="0"/>
              <a:t>British Antarctic Survey</a:t>
            </a:r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81AF3096-335F-A648-B7E7-649B4E914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9374" r="10835" b="9584"/>
          <a:stretch/>
        </p:blipFill>
        <p:spPr>
          <a:xfrm>
            <a:off x="1000131" y="1571635"/>
            <a:ext cx="4146644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9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pic>
        <p:nvPicPr>
          <p:cNvPr id="11" name="Picture 10" descr="A picture containing indoor, floor, ceiling, room&#10;&#10;Description automatically generated">
            <a:extLst>
              <a:ext uri="{FF2B5EF4-FFF2-40B4-BE49-F238E27FC236}">
                <a16:creationId xmlns:a16="http://schemas.microsoft.com/office/drawing/2014/main" id="{DB46A42C-83D0-F143-BA3B-E9D433967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2" r="12461"/>
          <a:stretch/>
        </p:blipFill>
        <p:spPr>
          <a:xfrm>
            <a:off x="683423" y="757947"/>
            <a:ext cx="9515475" cy="43419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3F04BA-F49F-3649-B255-A03AA847781A}"/>
              </a:ext>
            </a:extLst>
          </p:cNvPr>
          <p:cNvSpPr txBox="1"/>
          <p:nvPr/>
        </p:nvSpPr>
        <p:spPr>
          <a:xfrm>
            <a:off x="683423" y="5221723"/>
            <a:ext cx="9515475" cy="163627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800" dirty="0"/>
              <a:t>Image from the pointed end of the egg with the access door on the right</a:t>
            </a:r>
          </a:p>
          <a:p>
            <a:endParaRPr lang="en-US" dirty="0"/>
          </a:p>
          <a:p>
            <a:r>
              <a:rPr lang="en-US" sz="1800" dirty="0"/>
              <a:t>Lots of questions about the acoustics which are </a:t>
            </a:r>
            <a:r>
              <a:rPr lang="en-US" dirty="0"/>
              <a:t>a</a:t>
            </a:r>
            <a:r>
              <a:rPr lang="en-US" sz="1800" dirty="0"/>
              <a:t>ffected greatly by the removal of the soft furniture and would change again with curtaining around the walls … there were interesting sound ‘hot spots’ caused by the shape of the space … can these be used/controlled (if needed)</a:t>
            </a:r>
          </a:p>
        </p:txBody>
      </p:sp>
    </p:spTree>
    <p:extLst>
      <p:ext uri="{BB962C8B-B14F-4D97-AF65-F5344CB8AC3E}">
        <p14:creationId xmlns:p14="http://schemas.microsoft.com/office/powerpoint/2010/main" val="247794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-23808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pic>
        <p:nvPicPr>
          <p:cNvPr id="3" name="Picture 2" descr="A picture containing indoor, ceiling, floor, blue&#10;&#10;Description automatically generated">
            <a:extLst>
              <a:ext uri="{FF2B5EF4-FFF2-40B4-BE49-F238E27FC236}">
                <a16:creationId xmlns:a16="http://schemas.microsoft.com/office/drawing/2014/main" id="{765EA119-863C-D441-B983-4CDD590C5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t="15833" r="9296"/>
          <a:stretch/>
        </p:blipFill>
        <p:spPr>
          <a:xfrm>
            <a:off x="87231" y="542925"/>
            <a:ext cx="6800850" cy="57721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E5BBE-FCD7-B14B-9FF3-E00D2E61DD84}"/>
              </a:ext>
            </a:extLst>
          </p:cNvPr>
          <p:cNvSpPr txBox="1"/>
          <p:nvPr/>
        </p:nvSpPr>
        <p:spPr>
          <a:xfrm>
            <a:off x="87231" y="142874"/>
            <a:ext cx="5483138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800" dirty="0"/>
              <a:t>The egg showing the current ‘soft’ furniture</a:t>
            </a:r>
          </a:p>
        </p:txBody>
      </p:sp>
      <p:pic>
        <p:nvPicPr>
          <p:cNvPr id="6" name="Picture 5" descr="A person lying on a bed&#10;&#10;Description automatically generated with low confidence">
            <a:extLst>
              <a:ext uri="{FF2B5EF4-FFF2-40B4-BE49-F238E27FC236}">
                <a16:creationId xmlns:a16="http://schemas.microsoft.com/office/drawing/2014/main" id="{EF7955B2-6FD4-9240-AEAC-2A26F15E02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29722" r="12499" b="15486"/>
          <a:stretch/>
        </p:blipFill>
        <p:spPr>
          <a:xfrm rot="5400000">
            <a:off x="6037975" y="1504070"/>
            <a:ext cx="5772150" cy="38498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FBD6AC-9CEB-594D-808A-BD5B92EAF97E}"/>
              </a:ext>
            </a:extLst>
          </p:cNvPr>
          <p:cNvSpPr txBox="1"/>
          <p:nvPr/>
        </p:nvSpPr>
        <p:spPr>
          <a:xfrm>
            <a:off x="4259056" y="6386511"/>
            <a:ext cx="6647074" cy="40005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r"/>
            <a:r>
              <a:rPr lang="en-US" sz="1800" dirty="0"/>
              <a:t>Possible void to allow for curtain hanging around the ceiling!</a:t>
            </a:r>
          </a:p>
        </p:txBody>
      </p:sp>
    </p:spTree>
    <p:extLst>
      <p:ext uri="{BB962C8B-B14F-4D97-AF65-F5344CB8AC3E}">
        <p14:creationId xmlns:p14="http://schemas.microsoft.com/office/powerpoint/2010/main" val="129973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toilet, bathroom&#10;&#10;Description automatically generated">
            <a:extLst>
              <a:ext uri="{FF2B5EF4-FFF2-40B4-BE49-F238E27FC236}">
                <a16:creationId xmlns:a16="http://schemas.microsoft.com/office/drawing/2014/main" id="{DA0A044A-B7FA-384A-82FF-8B574BA770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6"/>
          <a:stretch/>
        </p:blipFill>
        <p:spPr>
          <a:xfrm>
            <a:off x="238125" y="274140"/>
            <a:ext cx="8146257" cy="51836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32286C8-1610-5842-AD42-D382D528F89D}"/>
              </a:ext>
            </a:extLst>
          </p:cNvPr>
          <p:cNvSpPr txBox="1"/>
          <p:nvPr/>
        </p:nvSpPr>
        <p:spPr>
          <a:xfrm>
            <a:off x="8477251" y="575142"/>
            <a:ext cx="2359818" cy="275342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800" dirty="0"/>
              <a:t>The concrete slab above the ceiling of the egg showing services.</a:t>
            </a:r>
          </a:p>
          <a:p>
            <a:endParaRPr lang="en-US" dirty="0"/>
          </a:p>
          <a:p>
            <a:r>
              <a:rPr lang="en-US" dirty="0"/>
              <a:t>The ceiling of the egg has not hanging capability, if required solutions would need investigation</a:t>
            </a:r>
            <a:endParaRPr lang="en-US" sz="1800" dirty="0"/>
          </a:p>
        </p:txBody>
      </p:sp>
      <p:pic>
        <p:nvPicPr>
          <p:cNvPr id="28" name="Picture 27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D96DEDCD-30AE-534F-9241-8C863D75D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76" y="3629572"/>
            <a:ext cx="4081462" cy="30610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1871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-23808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pic>
        <p:nvPicPr>
          <p:cNvPr id="5" name="Picture 4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53334C4B-6ADC-C649-A277-E4FF41E267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r="10598" b="5833"/>
          <a:stretch/>
        </p:blipFill>
        <p:spPr>
          <a:xfrm>
            <a:off x="969174" y="314324"/>
            <a:ext cx="4286250" cy="4286250"/>
          </a:xfrm>
          <a:prstGeom prst="rect">
            <a:avLst/>
          </a:prstGeom>
        </p:spPr>
      </p:pic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7F96E95-971D-CC40-B209-EE7B7B246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441161" y="314324"/>
            <a:ext cx="4286250" cy="4286250"/>
          </a:xfrm>
          <a:prstGeom prst="rect">
            <a:avLst/>
          </a:prstGeom>
        </p:spPr>
      </p:pic>
      <p:pic>
        <p:nvPicPr>
          <p:cNvPr id="9" name="Picture 8" descr="A picture containing indoor, ceiling, green, blue&#10;&#10;Description automatically generated">
            <a:extLst>
              <a:ext uri="{FF2B5EF4-FFF2-40B4-BE49-F238E27FC236}">
                <a16:creationId xmlns:a16="http://schemas.microsoft.com/office/drawing/2014/main" id="{C5F10414-7DDE-0047-AE33-DBF24F2338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" t="22079" r="2655" b="28698"/>
          <a:stretch/>
        </p:blipFill>
        <p:spPr>
          <a:xfrm>
            <a:off x="969174" y="4785510"/>
            <a:ext cx="8758237" cy="154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2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5FCDF3-E657-C646-A053-A0AC67D09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888" y="2719664"/>
            <a:ext cx="10444162" cy="1418672"/>
          </a:xfrm>
        </p:spPr>
        <p:txBody>
          <a:bodyPr lIns="91440" tIns="45720" rIns="91440" bIns="45720" anchor="t">
            <a:no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</a:rPr>
              <a:t>COP26 Polar Zero</a:t>
            </a:r>
            <a:br>
              <a:rPr lang="en-US" sz="4000" dirty="0"/>
            </a:br>
            <a:r>
              <a:rPr lang="en-US" sz="4000" dirty="0"/>
              <a:t>‘1765’ sculpture and ‘Ice Core’ installation</a:t>
            </a:r>
            <a:br>
              <a:rPr lang="en-US" sz="3200" b="0" dirty="0"/>
            </a:br>
            <a:endParaRPr lang="en-US" sz="1800" b="0" i="1" dirty="0"/>
          </a:p>
        </p:txBody>
      </p:sp>
    </p:spTree>
    <p:extLst>
      <p:ext uri="{BB962C8B-B14F-4D97-AF65-F5344CB8AC3E}">
        <p14:creationId xmlns:p14="http://schemas.microsoft.com/office/powerpoint/2010/main" val="1907336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0794B1-6CC4-BA42-8FD8-880466A91C4A}"/>
              </a:ext>
            </a:extLst>
          </p:cNvPr>
          <p:cNvSpPr txBox="1"/>
          <p:nvPr/>
        </p:nvSpPr>
        <p:spPr>
          <a:xfrm>
            <a:off x="8987885" y="278606"/>
            <a:ext cx="1942053" cy="630078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The egg - showing the two Polar Zero pieces</a:t>
            </a:r>
          </a:p>
          <a:p>
            <a:endParaRPr lang="en-US" dirty="0"/>
          </a:p>
          <a:p>
            <a:r>
              <a:rPr lang="en-US" sz="1800" dirty="0"/>
              <a:t>A sketch from Graham created during discussions - showing the two cylindrical forms of ‘Ice Core’ and ‘1765’ (both from floor to ceiling within the space)</a:t>
            </a:r>
          </a:p>
          <a:p>
            <a:endParaRPr lang="en-US" dirty="0"/>
          </a:p>
          <a:p>
            <a:r>
              <a:rPr lang="en-US" sz="1800" dirty="0"/>
              <a:t>Possible light onto ceiling through water</a:t>
            </a:r>
          </a:p>
          <a:p>
            <a:endParaRPr lang="en-US" dirty="0"/>
          </a:p>
          <a:p>
            <a:r>
              <a:rPr lang="en-US" dirty="0"/>
              <a:t>Black wall covering </a:t>
            </a:r>
          </a:p>
          <a:p>
            <a:endParaRPr lang="en-US" dirty="0"/>
          </a:p>
          <a:p>
            <a:r>
              <a:rPr lang="en-US" dirty="0"/>
              <a:t>Seating to follow the room form – &amp; concealed audio?</a:t>
            </a:r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5" name="Picture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CEADBD0C-665F-BA43-AD55-018D285BF5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8702" r="3682" b="1591"/>
          <a:stretch/>
        </p:blipFill>
        <p:spPr>
          <a:xfrm>
            <a:off x="0" y="278606"/>
            <a:ext cx="8902606" cy="63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0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0794B1-6CC4-BA42-8FD8-880466A91C4A}"/>
              </a:ext>
            </a:extLst>
          </p:cNvPr>
          <p:cNvSpPr txBox="1"/>
          <p:nvPr/>
        </p:nvSpPr>
        <p:spPr>
          <a:xfrm>
            <a:off x="8558213" y="278606"/>
            <a:ext cx="2371725" cy="630078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The egg exhibition space showing the two Polar Zero pieces</a:t>
            </a:r>
          </a:p>
          <a:p>
            <a:endParaRPr lang="en-US" dirty="0"/>
          </a:p>
          <a:p>
            <a:r>
              <a:rPr lang="en-US" sz="1800" dirty="0"/>
              <a:t>A sketch from Pete created during the discussions at the venue - showing the two cylindrical forms of ‘Ice Core’ and ‘1765’ (that both go from floor to ceiling within the space)</a:t>
            </a:r>
          </a:p>
          <a:p>
            <a:endParaRPr lang="en-US" dirty="0"/>
          </a:p>
          <a:p>
            <a:r>
              <a:rPr lang="en-US" dirty="0"/>
              <a:t>Black wall covering </a:t>
            </a:r>
          </a:p>
          <a:p>
            <a:endParaRPr lang="en-US" dirty="0"/>
          </a:p>
          <a:p>
            <a:r>
              <a:rPr lang="en-US" dirty="0"/>
              <a:t>Seating to follow the room form – with speakers &amp; possibly low level light?</a:t>
            </a:r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6CA041-7371-E840-8F30-0EEA7284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7553" t="2500" r="6979" b="1667"/>
          <a:stretch/>
        </p:blipFill>
        <p:spPr>
          <a:xfrm>
            <a:off x="442913" y="142875"/>
            <a:ext cx="7815262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63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0794B1-6CC4-BA42-8FD8-880466A91C4A}"/>
              </a:ext>
            </a:extLst>
          </p:cNvPr>
          <p:cNvSpPr txBox="1"/>
          <p:nvPr/>
        </p:nvSpPr>
        <p:spPr>
          <a:xfrm>
            <a:off x="6486525" y="471487"/>
            <a:ext cx="3943349" cy="59150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Polar Zero: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‘Ice Core’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Installation</a:t>
            </a:r>
          </a:p>
          <a:p>
            <a:endParaRPr lang="en-US" dirty="0"/>
          </a:p>
          <a:p>
            <a:r>
              <a:rPr lang="en-US" sz="1800" dirty="0"/>
              <a:t>A sketch from Graham created during the discussions at the venue - showing the installation concept.</a:t>
            </a:r>
          </a:p>
          <a:p>
            <a:endParaRPr lang="en-US" dirty="0"/>
          </a:p>
          <a:p>
            <a:r>
              <a:rPr lang="en-US" sz="1800" dirty="0"/>
              <a:t>Again this would be floor to ceiling. With components of the same diameter giving the overall cylindrical look.</a:t>
            </a:r>
          </a:p>
          <a:p>
            <a:r>
              <a:rPr lang="en-US" sz="1800" dirty="0"/>
              <a:t>At floor level a drip tray, above which the melting core appears from the insulated box</a:t>
            </a:r>
          </a:p>
          <a:p>
            <a:endParaRPr lang="en-US" dirty="0"/>
          </a:p>
          <a:p>
            <a:r>
              <a:rPr lang="en-US" sz="1800" dirty="0"/>
              <a:t>Sound (radio microphones) to amplify the sound of the melting core &amp; drip</a:t>
            </a:r>
          </a:p>
          <a:p>
            <a:endParaRPr lang="en-US" dirty="0"/>
          </a:p>
          <a:p>
            <a:r>
              <a:rPr lang="en-US" dirty="0"/>
              <a:t>Ice Cores replenished as they melt from above or via a window in the insulated form?</a:t>
            </a:r>
          </a:p>
          <a:p>
            <a:endParaRPr lang="en-US" dirty="0"/>
          </a:p>
          <a:p>
            <a:r>
              <a:rPr lang="en-US" dirty="0"/>
              <a:t> Liquid captured for Wayne</a:t>
            </a:r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3" name="Picture 2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4BE740E5-7692-FF45-9FF4-8E6D956FE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 r="2292" b="4259"/>
          <a:stretch/>
        </p:blipFill>
        <p:spPr>
          <a:xfrm rot="5400000">
            <a:off x="58044" y="1104007"/>
            <a:ext cx="6858000" cy="464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75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0794B1-6CC4-BA42-8FD8-880466A91C4A}"/>
              </a:ext>
            </a:extLst>
          </p:cNvPr>
          <p:cNvSpPr txBox="1"/>
          <p:nvPr/>
        </p:nvSpPr>
        <p:spPr>
          <a:xfrm>
            <a:off x="6682829" y="471487"/>
            <a:ext cx="3747045" cy="59150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Polar Zero: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‘1765’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1cc of air</a:t>
            </a:r>
          </a:p>
          <a:p>
            <a:endParaRPr lang="en-US" dirty="0"/>
          </a:p>
          <a:p>
            <a:r>
              <a:rPr lang="en-US" sz="1800" dirty="0"/>
              <a:t>A sketch from Graham created during the discussions at the venue - showing the cylindrical form. </a:t>
            </a:r>
          </a:p>
          <a:p>
            <a:endParaRPr lang="en-US" dirty="0"/>
          </a:p>
          <a:p>
            <a:r>
              <a:rPr lang="en-US" sz="1800" dirty="0"/>
              <a:t>Frosted with polished ends and stripe/zone down opposite sides, so that the bubble can be seen</a:t>
            </a:r>
          </a:p>
          <a:p>
            <a:endParaRPr lang="en-US" dirty="0"/>
          </a:p>
          <a:p>
            <a:r>
              <a:rPr lang="en-US" dirty="0"/>
              <a:t>This would sit within a metal tube standing floor to ceiling.</a:t>
            </a:r>
          </a:p>
          <a:p>
            <a:endParaRPr lang="en-US" dirty="0"/>
          </a:p>
          <a:p>
            <a:r>
              <a:rPr lang="en-US" dirty="0"/>
              <a:t>The piece lit from the ends/inside the tube!</a:t>
            </a:r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4" name="Picture 3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B1F22FB4-94A8-794D-93B1-9304EB9C1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8889" r="6875" b="1204"/>
          <a:stretch/>
        </p:blipFill>
        <p:spPr>
          <a:xfrm rot="5400000">
            <a:off x="10886" y="772886"/>
            <a:ext cx="6887576" cy="528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19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0794B1-6CC4-BA42-8FD8-880466A91C4A}"/>
              </a:ext>
            </a:extLst>
          </p:cNvPr>
          <p:cNvSpPr txBox="1"/>
          <p:nvPr/>
        </p:nvSpPr>
        <p:spPr>
          <a:xfrm>
            <a:off x="6682830" y="471487"/>
            <a:ext cx="3747045" cy="591502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Polar Zero: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‘1765’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1cc of air</a:t>
            </a:r>
          </a:p>
          <a:p>
            <a:endParaRPr lang="en-US" dirty="0"/>
          </a:p>
          <a:p>
            <a:r>
              <a:rPr lang="en-US" sz="1800" dirty="0"/>
              <a:t>A sketch from Graham created during the discussions at the venue - showing the cylindrical form. </a:t>
            </a:r>
          </a:p>
          <a:p>
            <a:endParaRPr lang="en-US" dirty="0"/>
          </a:p>
          <a:p>
            <a:r>
              <a:rPr lang="en-US" sz="1800" dirty="0"/>
              <a:t>Frosted with polished ends and stripe/zone down opposite sides, so that the bubble can be seen</a:t>
            </a:r>
          </a:p>
          <a:p>
            <a:endParaRPr lang="en-US" dirty="0"/>
          </a:p>
          <a:p>
            <a:r>
              <a:rPr lang="en-US" dirty="0"/>
              <a:t>This would sit, visually as a section of a metal tube, standing floor to ceiling.</a:t>
            </a:r>
          </a:p>
          <a:p>
            <a:endParaRPr lang="en-US" dirty="0"/>
          </a:p>
          <a:p>
            <a:r>
              <a:rPr lang="en-US" dirty="0"/>
              <a:t>The piece lit from the ends/inside the tube!</a:t>
            </a:r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6CD07F9-37ED-1244-8A3F-3996773AD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019" r="3750" b="2870"/>
          <a:stretch/>
        </p:blipFill>
        <p:spPr>
          <a:xfrm rot="5400000">
            <a:off x="-113156" y="936026"/>
            <a:ext cx="6864195" cy="499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60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pic>
        <p:nvPicPr>
          <p:cNvPr id="18" name="Picture 17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6E7BA873-210D-FE4F-9B30-1FAB146D8F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7" b="-2806"/>
          <a:stretch/>
        </p:blipFill>
        <p:spPr>
          <a:xfrm>
            <a:off x="235741" y="280393"/>
            <a:ext cx="10615613" cy="2902136"/>
          </a:xfrm>
          <a:prstGeom prst="rect">
            <a:avLst/>
          </a:prstGeom>
        </p:spPr>
      </p:pic>
      <p:pic>
        <p:nvPicPr>
          <p:cNvPr id="20" name="Picture 19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AB295622-ED6E-4E4F-9B7E-B7DE703CA9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0"/>
          <a:stretch/>
        </p:blipFill>
        <p:spPr>
          <a:xfrm>
            <a:off x="157158" y="3429000"/>
            <a:ext cx="10615613" cy="32683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9D50D3-9171-D044-90C6-E2DF0D49BA03}"/>
              </a:ext>
            </a:extLst>
          </p:cNvPr>
          <p:cNvSpPr txBox="1"/>
          <p:nvPr/>
        </p:nvSpPr>
        <p:spPr>
          <a:xfrm>
            <a:off x="275033" y="3100389"/>
            <a:ext cx="10615613" cy="36253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The two foot bridges across the Clyde – looking south across to the Science Centre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339AEB81-0665-B445-86FF-D31427E8B115}"/>
              </a:ext>
            </a:extLst>
          </p:cNvPr>
          <p:cNvSpPr/>
          <p:nvPr/>
        </p:nvSpPr>
        <p:spPr>
          <a:xfrm>
            <a:off x="7772399" y="4371975"/>
            <a:ext cx="1157289" cy="69119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GSC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10146B3A-D57A-5C4F-B460-4EA65B55CCE2}"/>
              </a:ext>
            </a:extLst>
          </p:cNvPr>
          <p:cNvSpPr/>
          <p:nvPr/>
        </p:nvSpPr>
        <p:spPr>
          <a:xfrm>
            <a:off x="6096000" y="280393"/>
            <a:ext cx="1157289" cy="69119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GSC</a:t>
            </a:r>
          </a:p>
        </p:txBody>
      </p:sp>
    </p:spTree>
    <p:extLst>
      <p:ext uri="{BB962C8B-B14F-4D97-AF65-F5344CB8AC3E}">
        <p14:creationId xmlns:p14="http://schemas.microsoft.com/office/powerpoint/2010/main" val="85227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5FCDF3-E657-C646-A053-A0AC67D09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888" y="2719664"/>
            <a:ext cx="10444162" cy="1418672"/>
          </a:xfrm>
        </p:spPr>
        <p:txBody>
          <a:bodyPr lIns="91440" tIns="45720" rIns="91440" bIns="45720" anchor="t">
            <a:no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</a:rPr>
              <a:t>COP26 Polar Zero</a:t>
            </a:r>
            <a:br>
              <a:rPr lang="en-US" sz="4000" dirty="0"/>
            </a:br>
            <a:r>
              <a:rPr lang="en-US" sz="4000" dirty="0"/>
              <a:t>Ice Stories</a:t>
            </a:r>
            <a:br>
              <a:rPr lang="en-US" sz="3200" b="0" dirty="0"/>
            </a:br>
            <a:endParaRPr lang="en-US" sz="1800" b="0" i="1" dirty="0"/>
          </a:p>
        </p:txBody>
      </p:sp>
    </p:spTree>
    <p:extLst>
      <p:ext uri="{BB962C8B-B14F-4D97-AF65-F5344CB8AC3E}">
        <p14:creationId xmlns:p14="http://schemas.microsoft.com/office/powerpoint/2010/main" val="3340328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pic>
        <p:nvPicPr>
          <p:cNvPr id="3" name="Picture 2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F7BA2478-6B96-7F45-8B37-CF6C89708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6748" r="-99" b="14434"/>
          <a:stretch/>
        </p:blipFill>
        <p:spPr>
          <a:xfrm>
            <a:off x="256366" y="278605"/>
            <a:ext cx="10417206" cy="6157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1A9661-E9A3-C647-AE73-750420BDDFA6}"/>
              </a:ext>
            </a:extLst>
          </p:cNvPr>
          <p:cNvSpPr txBox="1"/>
          <p:nvPr/>
        </p:nvSpPr>
        <p:spPr>
          <a:xfrm>
            <a:off x="200620" y="6436518"/>
            <a:ext cx="10528698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pedestrian walkway between the GSC and the Clyde showing low wall/seat that could be used for ‘Ice Stories’</a:t>
            </a:r>
          </a:p>
        </p:txBody>
      </p:sp>
    </p:spTree>
    <p:extLst>
      <p:ext uri="{BB962C8B-B14F-4D97-AF65-F5344CB8AC3E}">
        <p14:creationId xmlns:p14="http://schemas.microsoft.com/office/powerpoint/2010/main" val="3196048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A9661-E9A3-C647-AE73-750420BDDFA6}"/>
              </a:ext>
            </a:extLst>
          </p:cNvPr>
          <p:cNvSpPr txBox="1"/>
          <p:nvPr/>
        </p:nvSpPr>
        <p:spPr>
          <a:xfrm>
            <a:off x="200620" y="6436518"/>
            <a:ext cx="10528698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Example movable concrete ‘lozenges’ that could be used for ‘Ice Stories’ around the pedestrian areas</a:t>
            </a:r>
          </a:p>
        </p:txBody>
      </p:sp>
      <p:pic>
        <p:nvPicPr>
          <p:cNvPr id="4" name="Picture 3" descr="A picture containing sky, ground, outdoor, building&#10;&#10;Description automatically generated">
            <a:extLst>
              <a:ext uri="{FF2B5EF4-FFF2-40B4-BE49-F238E27FC236}">
                <a16:creationId xmlns:a16="http://schemas.microsoft.com/office/drawing/2014/main" id="{C557CDEF-910B-D542-B6BE-071628208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62" y="328613"/>
            <a:ext cx="8143873" cy="610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22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A9661-E9A3-C647-AE73-750420BDDFA6}"/>
              </a:ext>
            </a:extLst>
          </p:cNvPr>
          <p:cNvSpPr txBox="1"/>
          <p:nvPr/>
        </p:nvSpPr>
        <p:spPr>
          <a:xfrm>
            <a:off x="200620" y="5582913"/>
            <a:ext cx="10528698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The walkway between carpark and </a:t>
            </a:r>
            <a:r>
              <a:rPr lang="en-US" dirty="0"/>
              <a:t>access doors could be used for ‘Ice Stories’</a:t>
            </a:r>
            <a:endParaRPr lang="en-US" sz="1800" dirty="0"/>
          </a:p>
        </p:txBody>
      </p:sp>
      <p:pic>
        <p:nvPicPr>
          <p:cNvPr id="3" name="Picture 2" descr="A picture containing sky, outdoor, aircraft, cloudy&#10;&#10;Description automatically generated">
            <a:extLst>
              <a:ext uri="{FF2B5EF4-FFF2-40B4-BE49-F238E27FC236}">
                <a16:creationId xmlns:a16="http://schemas.microsoft.com/office/drawing/2014/main" id="{CC3CB4CC-74B9-C24A-921B-26C84D25D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0" y="1616576"/>
            <a:ext cx="10528698" cy="391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43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A9661-E9A3-C647-AE73-750420BDDFA6}"/>
              </a:ext>
            </a:extLst>
          </p:cNvPr>
          <p:cNvSpPr txBox="1"/>
          <p:nvPr/>
        </p:nvSpPr>
        <p:spPr>
          <a:xfrm>
            <a:off x="5266908" y="435768"/>
            <a:ext cx="5283564" cy="70008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800" dirty="0"/>
              <a:t>pedestrian area steps around the observation tower  could be used for ‘Ice Stories’</a:t>
            </a:r>
          </a:p>
        </p:txBody>
      </p:sp>
      <p:pic>
        <p:nvPicPr>
          <p:cNvPr id="4" name="Picture 3" descr="A picture containing outdoor, sky, smoke, coming&#10;&#10;Description automatically generated">
            <a:extLst>
              <a:ext uri="{FF2B5EF4-FFF2-40B4-BE49-F238E27FC236}">
                <a16:creationId xmlns:a16="http://schemas.microsoft.com/office/drawing/2014/main" id="{9C0C0591-48F2-054F-83D2-736F9B576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r="14844"/>
          <a:stretch/>
        </p:blipFill>
        <p:spPr>
          <a:xfrm rot="16200000">
            <a:off x="-431089" y="1135368"/>
            <a:ext cx="6307930" cy="4587265"/>
          </a:xfrm>
          <a:prstGeom prst="rect">
            <a:avLst/>
          </a:prstGeom>
        </p:spPr>
      </p:pic>
      <p:pic>
        <p:nvPicPr>
          <p:cNvPr id="6" name="Picture 5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32634B94-B03A-2945-BA98-EA50D3ADA6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r="8125"/>
          <a:stretch/>
        </p:blipFill>
        <p:spPr>
          <a:xfrm rot="16200000">
            <a:off x="5284847" y="1272638"/>
            <a:ext cx="4414837" cy="43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20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ky, outdoor, building&#10;&#10;Description automatically generated">
            <a:extLst>
              <a:ext uri="{FF2B5EF4-FFF2-40B4-BE49-F238E27FC236}">
                <a16:creationId xmlns:a16="http://schemas.microsoft.com/office/drawing/2014/main" id="{5680B12B-6509-E84C-9792-8CA211AF7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" b="9756"/>
          <a:stretch/>
        </p:blipFill>
        <p:spPr>
          <a:xfrm>
            <a:off x="238124" y="285751"/>
            <a:ext cx="10498700" cy="634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06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pic>
        <p:nvPicPr>
          <p:cNvPr id="3" name="Picture 2" descr="A picture containing sky, outdoor, water, river&#10;&#10;Description automatically generated">
            <a:extLst>
              <a:ext uri="{FF2B5EF4-FFF2-40B4-BE49-F238E27FC236}">
                <a16:creationId xmlns:a16="http://schemas.microsoft.com/office/drawing/2014/main" id="{D0E7E144-3CCC-4C49-A9FE-46CC9FDF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8612" b="12291"/>
          <a:stretch/>
        </p:blipFill>
        <p:spPr>
          <a:xfrm>
            <a:off x="242888" y="257174"/>
            <a:ext cx="9944100" cy="640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4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15650" cy="6849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pic>
        <p:nvPicPr>
          <p:cNvPr id="3" name="Picture 2" descr="A picture containing outdoor, sky, ground, building&#10;&#10;Description automatically generated">
            <a:extLst>
              <a:ext uri="{FF2B5EF4-FFF2-40B4-BE49-F238E27FC236}">
                <a16:creationId xmlns:a16="http://schemas.microsoft.com/office/drawing/2014/main" id="{4C8E7331-648E-134B-9E78-2A5065661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1" t="9345" r="8124" b="12632"/>
          <a:stretch/>
        </p:blipFill>
        <p:spPr>
          <a:xfrm>
            <a:off x="155900" y="1588959"/>
            <a:ext cx="10588299" cy="39754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621187-1FFA-B44F-93C8-F4FA8C7D715D}"/>
              </a:ext>
            </a:extLst>
          </p:cNvPr>
          <p:cNvSpPr txBox="1"/>
          <p:nvPr/>
        </p:nvSpPr>
        <p:spPr>
          <a:xfrm>
            <a:off x="2247901" y="325341"/>
            <a:ext cx="1028700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IMAX Cinema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11631-2357-3348-AF03-A502E37AA0A3}"/>
              </a:ext>
            </a:extLst>
          </p:cNvPr>
          <p:cNvSpPr txBox="1"/>
          <p:nvPr/>
        </p:nvSpPr>
        <p:spPr>
          <a:xfrm>
            <a:off x="233362" y="312690"/>
            <a:ext cx="1028700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Car</a:t>
            </a:r>
          </a:p>
          <a:p>
            <a:pPr algn="ctr"/>
            <a:r>
              <a:rPr lang="en-US" sz="1800" dirty="0"/>
              <a:t>Park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AFF30-71F9-E842-8025-F4D7027AB34A}"/>
              </a:ext>
            </a:extLst>
          </p:cNvPr>
          <p:cNvSpPr txBox="1"/>
          <p:nvPr/>
        </p:nvSpPr>
        <p:spPr>
          <a:xfrm>
            <a:off x="193476" y="5815623"/>
            <a:ext cx="10528698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Looking Towards the front of the GSC – car park to the left, river to the right</a:t>
            </a:r>
          </a:p>
          <a:p>
            <a:pPr algn="ctr"/>
            <a:r>
              <a:rPr lang="en-US" sz="1800" dirty="0"/>
              <a:t>The whole area outside the Science Centre is being redeveloped with new pedestrian and cycle access</a:t>
            </a:r>
          </a:p>
          <a:p>
            <a:pPr algn="ctr"/>
            <a:r>
              <a:rPr lang="en-US" dirty="0"/>
              <a:t>Currently access is via a temporary access door (past the shop</a:t>
            </a:r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D96C18-6B56-2849-A86C-3280405831EE}"/>
              </a:ext>
            </a:extLst>
          </p:cNvPr>
          <p:cNvSpPr txBox="1"/>
          <p:nvPr/>
        </p:nvSpPr>
        <p:spPr>
          <a:xfrm>
            <a:off x="6581774" y="325342"/>
            <a:ext cx="1028700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Main Entrance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C88AD4-41E4-024D-A30E-F261DA18FC46}"/>
              </a:ext>
            </a:extLst>
          </p:cNvPr>
          <p:cNvSpPr txBox="1"/>
          <p:nvPr/>
        </p:nvSpPr>
        <p:spPr>
          <a:xfrm>
            <a:off x="8190304" y="631122"/>
            <a:ext cx="1200151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dirty="0"/>
              <a:t>Deliveries</a:t>
            </a:r>
            <a:endParaRPr lang="en-US" sz="1800" dirty="0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A5FC1927-CD99-1044-B829-F98D49C3E959}"/>
              </a:ext>
            </a:extLst>
          </p:cNvPr>
          <p:cNvSpPr/>
          <p:nvPr/>
        </p:nvSpPr>
        <p:spPr>
          <a:xfrm>
            <a:off x="585788" y="1000706"/>
            <a:ext cx="271462" cy="242829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1B05AFA-A26C-3F44-9CF2-909990ADDA8C}"/>
              </a:ext>
            </a:extLst>
          </p:cNvPr>
          <p:cNvSpPr/>
          <p:nvPr/>
        </p:nvSpPr>
        <p:spPr>
          <a:xfrm>
            <a:off x="2675334" y="1000706"/>
            <a:ext cx="271462" cy="138530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8C688651-D5ED-A147-8ED3-A210E5954E47}"/>
              </a:ext>
            </a:extLst>
          </p:cNvPr>
          <p:cNvSpPr/>
          <p:nvPr/>
        </p:nvSpPr>
        <p:spPr>
          <a:xfrm>
            <a:off x="5484018" y="1029203"/>
            <a:ext cx="260745" cy="202471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D499EE22-EAE7-124B-A66B-15EA04EEB55E}"/>
              </a:ext>
            </a:extLst>
          </p:cNvPr>
          <p:cNvSpPr/>
          <p:nvPr/>
        </p:nvSpPr>
        <p:spPr>
          <a:xfrm>
            <a:off x="6962773" y="1004237"/>
            <a:ext cx="260745" cy="207464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6D22C822-01BF-6449-B667-42A86C340356}"/>
              </a:ext>
            </a:extLst>
          </p:cNvPr>
          <p:cNvSpPr/>
          <p:nvPr/>
        </p:nvSpPr>
        <p:spPr>
          <a:xfrm rot="20795461">
            <a:off x="9107847" y="973005"/>
            <a:ext cx="216694" cy="262995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45230B33-F15E-E54A-8420-5D09B181AF73}"/>
              </a:ext>
            </a:extLst>
          </p:cNvPr>
          <p:cNvSpPr/>
          <p:nvPr/>
        </p:nvSpPr>
        <p:spPr>
          <a:xfrm>
            <a:off x="4236243" y="1000706"/>
            <a:ext cx="260745" cy="202471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8B1AF2-9EA5-5340-B2EB-4217E9877AF0}"/>
              </a:ext>
            </a:extLst>
          </p:cNvPr>
          <p:cNvSpPr txBox="1"/>
          <p:nvPr/>
        </p:nvSpPr>
        <p:spPr>
          <a:xfrm>
            <a:off x="3900487" y="332066"/>
            <a:ext cx="1028700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Temp Entrance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5BCF54-B734-894B-9D54-3909B7C7774B}"/>
              </a:ext>
            </a:extLst>
          </p:cNvPr>
          <p:cNvSpPr txBox="1"/>
          <p:nvPr/>
        </p:nvSpPr>
        <p:spPr>
          <a:xfrm>
            <a:off x="4865488" y="149453"/>
            <a:ext cx="1495425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Large Information screen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F6273F81-CCBD-4C48-B17C-C15CC1D5410E}"/>
              </a:ext>
            </a:extLst>
          </p:cNvPr>
          <p:cNvSpPr/>
          <p:nvPr/>
        </p:nvSpPr>
        <p:spPr>
          <a:xfrm>
            <a:off x="10162745" y="1007668"/>
            <a:ext cx="230980" cy="2437601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66FEE1-6898-0B43-9559-8040220FEA7B}"/>
              </a:ext>
            </a:extLst>
          </p:cNvPr>
          <p:cNvSpPr txBox="1"/>
          <p:nvPr/>
        </p:nvSpPr>
        <p:spPr>
          <a:xfrm>
            <a:off x="9459217" y="108974"/>
            <a:ext cx="1581151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dirty="0"/>
              <a:t>Pedestrian walkway along the River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6114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15650" cy="6849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sky, outdoor, water, cloudy&#10;&#10;Description automatically generated">
            <a:extLst>
              <a:ext uri="{FF2B5EF4-FFF2-40B4-BE49-F238E27FC236}">
                <a16:creationId xmlns:a16="http://schemas.microsoft.com/office/drawing/2014/main" id="{D137F0CE-F658-5340-BF27-96B3F23C0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662"/>
            <a:ext cx="10744199" cy="40613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621187-1FFA-B44F-93C8-F4FA8C7D715D}"/>
              </a:ext>
            </a:extLst>
          </p:cNvPr>
          <p:cNvSpPr txBox="1"/>
          <p:nvPr/>
        </p:nvSpPr>
        <p:spPr>
          <a:xfrm>
            <a:off x="1105061" y="300508"/>
            <a:ext cx="1342101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algn="ctr"/>
            <a:r>
              <a:rPr lang="en-US" sz="1800" dirty="0"/>
              <a:t>Observation tower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11631-2357-3348-AF03-A502E37AA0A3}"/>
              </a:ext>
            </a:extLst>
          </p:cNvPr>
          <p:cNvSpPr txBox="1"/>
          <p:nvPr/>
        </p:nvSpPr>
        <p:spPr>
          <a:xfrm>
            <a:off x="9407549" y="271081"/>
            <a:ext cx="1028700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Car</a:t>
            </a:r>
          </a:p>
          <a:p>
            <a:pPr algn="ctr"/>
            <a:r>
              <a:rPr lang="en-US" sz="1800" dirty="0"/>
              <a:t>Park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AFF30-71F9-E842-8025-F4D7027AB34A}"/>
              </a:ext>
            </a:extLst>
          </p:cNvPr>
          <p:cNvSpPr txBox="1"/>
          <p:nvPr/>
        </p:nvSpPr>
        <p:spPr>
          <a:xfrm>
            <a:off x="193476" y="5871811"/>
            <a:ext cx="10528698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The view of the Science Centre from the south side, the river is beyond the buildings.</a:t>
            </a:r>
          </a:p>
          <a:p>
            <a:pPr algn="ctr"/>
            <a:r>
              <a:rPr lang="en-US" sz="1800" dirty="0"/>
              <a:t>This is s being redeveloped so c</a:t>
            </a:r>
            <a:r>
              <a:rPr lang="en-US" dirty="0"/>
              <a:t>urrently walkways around are out of access.</a:t>
            </a:r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D96C18-6B56-2849-A86C-3280405831EE}"/>
              </a:ext>
            </a:extLst>
          </p:cNvPr>
          <p:cNvSpPr txBox="1"/>
          <p:nvPr/>
        </p:nvSpPr>
        <p:spPr>
          <a:xfrm>
            <a:off x="7121719" y="280453"/>
            <a:ext cx="1028700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IMAX Cinema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1B05AFA-A26C-3F44-9CF2-909990ADDA8C}"/>
              </a:ext>
            </a:extLst>
          </p:cNvPr>
          <p:cNvSpPr/>
          <p:nvPr/>
        </p:nvSpPr>
        <p:spPr>
          <a:xfrm>
            <a:off x="1640381" y="1034480"/>
            <a:ext cx="271462" cy="76574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8C688651-D5ED-A147-8ED3-A210E5954E47}"/>
              </a:ext>
            </a:extLst>
          </p:cNvPr>
          <p:cNvSpPr/>
          <p:nvPr/>
        </p:nvSpPr>
        <p:spPr>
          <a:xfrm>
            <a:off x="5632254" y="1041937"/>
            <a:ext cx="260745" cy="137785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D499EE22-EAE7-124B-A66B-15EA04EEB55E}"/>
              </a:ext>
            </a:extLst>
          </p:cNvPr>
          <p:cNvSpPr/>
          <p:nvPr/>
        </p:nvSpPr>
        <p:spPr>
          <a:xfrm>
            <a:off x="7443191" y="1041937"/>
            <a:ext cx="260745" cy="207464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6D22C822-01BF-6449-B667-42A86C340356}"/>
              </a:ext>
            </a:extLst>
          </p:cNvPr>
          <p:cNvSpPr/>
          <p:nvPr/>
        </p:nvSpPr>
        <p:spPr>
          <a:xfrm rot="20603978">
            <a:off x="10242065" y="944316"/>
            <a:ext cx="216694" cy="262995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45230B33-F15E-E54A-8420-5D09B181AF73}"/>
              </a:ext>
            </a:extLst>
          </p:cNvPr>
          <p:cNvSpPr/>
          <p:nvPr/>
        </p:nvSpPr>
        <p:spPr>
          <a:xfrm>
            <a:off x="3847038" y="1041937"/>
            <a:ext cx="260745" cy="202471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8B1AF2-9EA5-5340-B2EB-4217E9877AF0}"/>
              </a:ext>
            </a:extLst>
          </p:cNvPr>
          <p:cNvSpPr txBox="1"/>
          <p:nvPr/>
        </p:nvSpPr>
        <p:spPr>
          <a:xfrm>
            <a:off x="3471866" y="170618"/>
            <a:ext cx="1028700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Glasgow Science Centre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5BCF54-B734-894B-9D54-3909B7C7774B}"/>
              </a:ext>
            </a:extLst>
          </p:cNvPr>
          <p:cNvSpPr txBox="1"/>
          <p:nvPr/>
        </p:nvSpPr>
        <p:spPr>
          <a:xfrm>
            <a:off x="4865488" y="149453"/>
            <a:ext cx="1716286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Main entrance behind the buildings</a:t>
            </a: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623C5E84-6411-DC4E-8813-3E8AB8DFF2F8}"/>
              </a:ext>
            </a:extLst>
          </p:cNvPr>
          <p:cNvSpPr/>
          <p:nvPr/>
        </p:nvSpPr>
        <p:spPr>
          <a:xfrm rot="10800000">
            <a:off x="3189815" y="3708625"/>
            <a:ext cx="282050" cy="163392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B8EE62-E295-1642-AA35-9380507E62E4}"/>
              </a:ext>
            </a:extLst>
          </p:cNvPr>
          <p:cNvSpPr txBox="1"/>
          <p:nvPr/>
        </p:nvSpPr>
        <p:spPr>
          <a:xfrm>
            <a:off x="1676694" y="5257448"/>
            <a:ext cx="3420536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The location of the egg</a:t>
            </a:r>
          </a:p>
        </p:txBody>
      </p:sp>
    </p:spTree>
    <p:extLst>
      <p:ext uri="{BB962C8B-B14F-4D97-AF65-F5344CB8AC3E}">
        <p14:creationId xmlns:p14="http://schemas.microsoft.com/office/powerpoint/2010/main" val="4257284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5FCDF3-E657-C646-A053-A0AC67D09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888" y="2719664"/>
            <a:ext cx="10444162" cy="1418672"/>
          </a:xfrm>
        </p:spPr>
        <p:txBody>
          <a:bodyPr lIns="91440" tIns="45720" rIns="91440" bIns="45720" anchor="t">
            <a:no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</a:rPr>
              <a:t>COP26 Polar Zero</a:t>
            </a:r>
            <a:br>
              <a:rPr lang="en-US" sz="4000" dirty="0"/>
            </a:br>
            <a:r>
              <a:rPr lang="en-US" sz="4000" dirty="0"/>
              <a:t>The Egg</a:t>
            </a:r>
            <a:br>
              <a:rPr lang="en-US" sz="3200" b="0" dirty="0"/>
            </a:br>
            <a:endParaRPr lang="en-US" sz="1800" b="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291F78-590F-6D4C-BFD0-13AF35484FC1}"/>
              </a:ext>
            </a:extLst>
          </p:cNvPr>
          <p:cNvSpPr txBox="1"/>
          <p:nvPr/>
        </p:nvSpPr>
        <p:spPr>
          <a:xfrm>
            <a:off x="3343275" y="4138336"/>
            <a:ext cx="4243387" cy="12388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800" dirty="0"/>
              <a:t>The Egg is the curved elliptical room or exhibition space, within the Glasgow Science Centre, allocated for our Polar Zero  ‘1765’ artwork and ‘Ice Core’ installation</a:t>
            </a:r>
            <a:r>
              <a:rPr lang="en-US" dirty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83961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0C145C9B-9245-A440-83A8-8D0EF2C00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4" t="1202" b="1850"/>
          <a:stretch/>
        </p:blipFill>
        <p:spPr>
          <a:xfrm>
            <a:off x="55959" y="1872980"/>
            <a:ext cx="10818019" cy="3200400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009637-AE76-004A-96BE-2DF1684F085F}"/>
              </a:ext>
            </a:extLst>
          </p:cNvPr>
          <p:cNvSpPr txBox="1"/>
          <p:nvPr/>
        </p:nvSpPr>
        <p:spPr>
          <a:xfrm>
            <a:off x="6401394" y="437679"/>
            <a:ext cx="1896662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Possible concrete wall for exhibition or artworks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4A6A90AD-A67D-9940-B372-A812F4F9F581}"/>
              </a:ext>
            </a:extLst>
          </p:cNvPr>
          <p:cNvSpPr/>
          <p:nvPr/>
        </p:nvSpPr>
        <p:spPr>
          <a:xfrm>
            <a:off x="2431550" y="1400175"/>
            <a:ext cx="260745" cy="202471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CDFDEA2A-F90B-4F45-9091-491CD675A13B}"/>
              </a:ext>
            </a:extLst>
          </p:cNvPr>
          <p:cNvSpPr/>
          <p:nvPr/>
        </p:nvSpPr>
        <p:spPr>
          <a:xfrm>
            <a:off x="7349725" y="1400175"/>
            <a:ext cx="260745" cy="171787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8034F851-8119-A946-85F8-6105160FFC24}"/>
              </a:ext>
            </a:extLst>
          </p:cNvPr>
          <p:cNvSpPr/>
          <p:nvPr/>
        </p:nvSpPr>
        <p:spPr>
          <a:xfrm>
            <a:off x="4092172" y="1404287"/>
            <a:ext cx="260745" cy="202471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64192B-C3D4-154E-865C-8DB36C0FACD1}"/>
              </a:ext>
            </a:extLst>
          </p:cNvPr>
          <p:cNvSpPr txBox="1"/>
          <p:nvPr/>
        </p:nvSpPr>
        <p:spPr>
          <a:xfrm>
            <a:off x="3578545" y="394962"/>
            <a:ext cx="1384105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dirty="0"/>
              <a:t>Double door a</a:t>
            </a:r>
            <a:r>
              <a:rPr lang="en-US" sz="1800" dirty="0"/>
              <a:t>ccess to the egg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0BA22F-59B0-E149-8CA9-E2BCF8E4E0F0}"/>
              </a:ext>
            </a:extLst>
          </p:cNvPr>
          <p:cNvSpPr txBox="1"/>
          <p:nvPr/>
        </p:nvSpPr>
        <p:spPr>
          <a:xfrm>
            <a:off x="1906330" y="353760"/>
            <a:ext cx="1495425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External egg wall for information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9AF914-99FE-E143-A314-44648855E9F1}"/>
              </a:ext>
            </a:extLst>
          </p:cNvPr>
          <p:cNvSpPr txBox="1"/>
          <p:nvPr/>
        </p:nvSpPr>
        <p:spPr>
          <a:xfrm>
            <a:off x="9036546" y="404161"/>
            <a:ext cx="1896661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Primary walkway from the main entrance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1ACDDC5C-69D6-D343-AA6B-B5D317D64C92}"/>
              </a:ext>
            </a:extLst>
          </p:cNvPr>
          <p:cNvSpPr/>
          <p:nvPr/>
        </p:nvSpPr>
        <p:spPr>
          <a:xfrm>
            <a:off x="9972373" y="1400176"/>
            <a:ext cx="260746" cy="17889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B961B2-B362-0F4C-A46A-51D1CF853156}"/>
              </a:ext>
            </a:extLst>
          </p:cNvPr>
          <p:cNvSpPr txBox="1"/>
          <p:nvPr/>
        </p:nvSpPr>
        <p:spPr>
          <a:xfrm>
            <a:off x="214162" y="519608"/>
            <a:ext cx="1495425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algn="ctr"/>
            <a:r>
              <a:rPr lang="en-US" sz="1800" dirty="0"/>
              <a:t>Café or restaurant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540DD459-4156-0B4E-AA00-DF63CF4134AF}"/>
              </a:ext>
            </a:extLst>
          </p:cNvPr>
          <p:cNvSpPr/>
          <p:nvPr/>
        </p:nvSpPr>
        <p:spPr>
          <a:xfrm>
            <a:off x="810965" y="1400175"/>
            <a:ext cx="260745" cy="132193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76DBA8-2EFC-BF4D-AEE5-12D5357D3FB6}"/>
              </a:ext>
            </a:extLst>
          </p:cNvPr>
          <p:cNvSpPr txBox="1"/>
          <p:nvPr/>
        </p:nvSpPr>
        <p:spPr>
          <a:xfrm>
            <a:off x="210144" y="6346924"/>
            <a:ext cx="10445642" cy="31105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800" dirty="0"/>
              <a:t>Drawings/measurements of the egg to be provided by GSC</a:t>
            </a:r>
          </a:p>
        </p:txBody>
      </p:sp>
    </p:spTree>
    <p:extLst>
      <p:ext uri="{BB962C8B-B14F-4D97-AF65-F5344CB8AC3E}">
        <p14:creationId xmlns:p14="http://schemas.microsoft.com/office/powerpoint/2010/main" val="1523273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61554-81FB-C84E-BF18-46B48AFAD32D}"/>
              </a:ext>
            </a:extLst>
          </p:cNvPr>
          <p:cNvSpPr/>
          <p:nvPr/>
        </p:nvSpPr>
        <p:spPr>
          <a:xfrm>
            <a:off x="0" y="0"/>
            <a:ext cx="109299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ceiling, green, blue&#10;&#10;Description automatically generated">
            <a:extLst>
              <a:ext uri="{FF2B5EF4-FFF2-40B4-BE49-F238E27FC236}">
                <a16:creationId xmlns:a16="http://schemas.microsoft.com/office/drawing/2014/main" id="{587675C0-45BA-5F46-B146-49EA04D243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9"/>
          <a:stretch/>
        </p:blipFill>
        <p:spPr>
          <a:xfrm>
            <a:off x="85725" y="2160409"/>
            <a:ext cx="10758488" cy="31590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699F8F-203F-4246-9579-16F502B4895B}"/>
              </a:ext>
            </a:extLst>
          </p:cNvPr>
          <p:cNvSpPr txBox="1"/>
          <p:nvPr/>
        </p:nvSpPr>
        <p:spPr>
          <a:xfrm>
            <a:off x="242888" y="11715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009637-AE76-004A-96BE-2DF1684F085F}"/>
              </a:ext>
            </a:extLst>
          </p:cNvPr>
          <p:cNvSpPr txBox="1"/>
          <p:nvPr/>
        </p:nvSpPr>
        <p:spPr>
          <a:xfrm>
            <a:off x="6204254" y="5804784"/>
            <a:ext cx="1896662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3 power sockets in the floor (equally spaced)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4A6A90AD-A67D-9940-B372-A812F4F9F581}"/>
              </a:ext>
            </a:extLst>
          </p:cNvPr>
          <p:cNvSpPr/>
          <p:nvPr/>
        </p:nvSpPr>
        <p:spPr>
          <a:xfrm rot="10800000">
            <a:off x="4907478" y="2686050"/>
            <a:ext cx="256379" cy="304813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CDFDEA2A-F90B-4F45-9091-491CD675A13B}"/>
              </a:ext>
            </a:extLst>
          </p:cNvPr>
          <p:cNvSpPr/>
          <p:nvPr/>
        </p:nvSpPr>
        <p:spPr>
          <a:xfrm rot="18470203" flipV="1">
            <a:off x="6540071" y="4669063"/>
            <a:ext cx="273450" cy="125842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8034F851-8119-A946-85F8-6105160FFC24}"/>
              </a:ext>
            </a:extLst>
          </p:cNvPr>
          <p:cNvSpPr/>
          <p:nvPr/>
        </p:nvSpPr>
        <p:spPr>
          <a:xfrm>
            <a:off x="5652556" y="1843296"/>
            <a:ext cx="256379" cy="158570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64192B-C3D4-154E-865C-8DB36C0FACD1}"/>
              </a:ext>
            </a:extLst>
          </p:cNvPr>
          <p:cNvSpPr txBox="1"/>
          <p:nvPr/>
        </p:nvSpPr>
        <p:spPr>
          <a:xfrm>
            <a:off x="4283076" y="5831163"/>
            <a:ext cx="1812923" cy="98789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pPr algn="ctr"/>
            <a:r>
              <a:rPr lang="en-US" dirty="0"/>
              <a:t>Panel in roof provides air vents and lighting</a:t>
            </a:r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0BA22F-59B0-E149-8CA9-E2BCF8E4E0F0}"/>
              </a:ext>
            </a:extLst>
          </p:cNvPr>
          <p:cNvSpPr txBox="1"/>
          <p:nvPr/>
        </p:nvSpPr>
        <p:spPr>
          <a:xfrm>
            <a:off x="4909519" y="420245"/>
            <a:ext cx="1742450" cy="125487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Main access door – may need curtain or soft wall inside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9AF914-99FE-E143-A314-44648855E9F1}"/>
              </a:ext>
            </a:extLst>
          </p:cNvPr>
          <p:cNvSpPr txBox="1"/>
          <p:nvPr/>
        </p:nvSpPr>
        <p:spPr>
          <a:xfrm>
            <a:off x="8504916" y="5823438"/>
            <a:ext cx="1896661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Numerous power points around the floor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1ACDDC5C-69D6-D343-AA6B-B5D317D64C92}"/>
              </a:ext>
            </a:extLst>
          </p:cNvPr>
          <p:cNvSpPr/>
          <p:nvPr/>
        </p:nvSpPr>
        <p:spPr>
          <a:xfrm rot="21016497" flipV="1">
            <a:off x="9221378" y="4369285"/>
            <a:ext cx="256379" cy="136278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B961B2-B362-0F4C-A46A-51D1CF853156}"/>
              </a:ext>
            </a:extLst>
          </p:cNvPr>
          <p:cNvSpPr txBox="1"/>
          <p:nvPr/>
        </p:nvSpPr>
        <p:spPr>
          <a:xfrm>
            <a:off x="85725" y="5776694"/>
            <a:ext cx="2135247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Walls can be painted or covered - If we put back to ‘as is’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540DD459-4156-0B4E-AA00-DF63CF4134AF}"/>
              </a:ext>
            </a:extLst>
          </p:cNvPr>
          <p:cNvSpPr/>
          <p:nvPr/>
        </p:nvSpPr>
        <p:spPr>
          <a:xfrm flipV="1">
            <a:off x="1219597" y="3883908"/>
            <a:ext cx="256379" cy="193198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2842E6-0CC4-A245-8475-50C945999BA5}"/>
              </a:ext>
            </a:extLst>
          </p:cNvPr>
          <p:cNvSpPr txBox="1"/>
          <p:nvPr/>
        </p:nvSpPr>
        <p:spPr>
          <a:xfrm>
            <a:off x="648617" y="427741"/>
            <a:ext cx="3001337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The egg - </a:t>
            </a:r>
            <a:r>
              <a:rPr lang="en-US" dirty="0"/>
              <a:t>An elliptical space is a self standing room within the building which can be ‘blacked out’</a:t>
            </a:r>
          </a:p>
          <a:p>
            <a:pPr algn="ctr"/>
            <a:endParaRPr lang="en-US" sz="1800" i="1" dirty="0"/>
          </a:p>
          <a:p>
            <a:pPr algn="ctr"/>
            <a:r>
              <a:rPr lang="en-US" i="1" dirty="0"/>
              <a:t>360deg image below</a:t>
            </a:r>
            <a:endParaRPr lang="en-US" sz="18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12744A-E9A2-124E-B8AC-FA0B9F5E52D3}"/>
              </a:ext>
            </a:extLst>
          </p:cNvPr>
          <p:cNvSpPr txBox="1"/>
          <p:nvPr/>
        </p:nvSpPr>
        <p:spPr>
          <a:xfrm>
            <a:off x="7400240" y="438853"/>
            <a:ext cx="3001337" cy="109965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dirty="0"/>
              <a:t>Above the ceiling is a void with services above which is the concrete slab of the floor above (see next slide)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4D5EEBC0-2C5F-764A-A76D-22EE7F22FCD2}"/>
              </a:ext>
            </a:extLst>
          </p:cNvPr>
          <p:cNvSpPr/>
          <p:nvPr/>
        </p:nvSpPr>
        <p:spPr>
          <a:xfrm flipV="1">
            <a:off x="3198312" y="4357422"/>
            <a:ext cx="242257" cy="145847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E8DEA8-35CE-1C46-A220-E6C7991921E1}"/>
              </a:ext>
            </a:extLst>
          </p:cNvPr>
          <p:cNvSpPr txBox="1"/>
          <p:nvPr/>
        </p:nvSpPr>
        <p:spPr>
          <a:xfrm>
            <a:off x="2200303" y="5801638"/>
            <a:ext cx="2135247" cy="61436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1800" dirty="0"/>
              <a:t>Curved furniture available if needed. Could be painted’</a:t>
            </a: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5DC4FD8C-DC13-3946-8893-9DC222416933}"/>
              </a:ext>
            </a:extLst>
          </p:cNvPr>
          <p:cNvSpPr/>
          <p:nvPr/>
        </p:nvSpPr>
        <p:spPr>
          <a:xfrm flipV="1">
            <a:off x="8656109" y="1732981"/>
            <a:ext cx="256379" cy="82448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S_PPT_show_template_16x9" id="{0B0212AB-E7DA-1F43-A488-DFA6C5E254AC}" vid="{20DF4308-92E9-5545-8E6E-F897E7947F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EE596D2CF0E14DBB661458F259FD91" ma:contentTypeVersion="15" ma:contentTypeDescription="Create a new document." ma:contentTypeScope="" ma:versionID="9233a9fa125176fa85630358ab08129e">
  <xsd:schema xmlns:xsd="http://www.w3.org/2001/XMLSchema" xmlns:xs="http://www.w3.org/2001/XMLSchema" xmlns:p="http://schemas.microsoft.com/office/2006/metadata/properties" xmlns:ns2="33b2d8f4-b8ac-4dcb-94e3-e72d5ce0b251" xmlns:ns3="130ec422-700a-4dcd-86fe-504aace3e40a" targetNamespace="http://schemas.microsoft.com/office/2006/metadata/properties" ma:root="true" ma:fieldsID="40d31f735a1986bc9665884997291142" ns2:_="" ns3:_="">
    <xsd:import namespace="33b2d8f4-b8ac-4dcb-94e3-e72d5ce0b251"/>
    <xsd:import namespace="130ec422-700a-4dcd-86fe-504aace3e4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b2d8f4-b8ac-4dcb-94e3-e72d5ce0b2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ec422-700a-4dcd-86fe-504aace3e40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2E7CEB5-3CBE-4B3B-9948-F7E70CC2D18A}">
  <ds:schemaRefs>
    <ds:schemaRef ds:uri="130ec422-700a-4dcd-86fe-504aace3e40a"/>
    <ds:schemaRef ds:uri="33b2d8f4-b8ac-4dcb-94e3-e72d5ce0b2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692481F-1708-4E07-9F8D-50E6233669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55B9A2-64A9-49E7-8C0F-E0122BB0EF53}">
  <ds:schemaRefs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30ec422-700a-4dcd-86fe-504aace3e40a"/>
    <ds:schemaRef ds:uri="33b2d8f4-b8ac-4dcb-94e3-e72d5ce0b25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915</Words>
  <Application>Microsoft Macintosh PowerPoint</Application>
  <PresentationFormat>Widescreen</PresentationFormat>
  <Paragraphs>105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COP26 Polar Zero GSC site visit images 14 July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COP26 Polar Zero The Egg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COP26 Polar Zero ‘1765’ sculpture and ‘Ice Core’ installation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COP26 Polar Zero Ice Stories </vt:lpstr>
      <vt:lpstr>PowerPoint Presentation</vt:lpstr>
      <vt:lpstr>PowerPoint Presentation</vt:lpstr>
      <vt:lpstr>PowerPoint Presentation</vt:lpstr>
      <vt:lpstr>PowerPoint Presentation</vt:lpstr>
    </vt:vector>
  </TitlesOfParts>
  <Company>NERC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Jamie</dc:creator>
  <cp:lastModifiedBy>Pete Bucktrout - UKRI BAS</cp:lastModifiedBy>
  <cp:revision>24</cp:revision>
  <dcterms:created xsi:type="dcterms:W3CDTF">2017-04-26T12:51:35Z</dcterms:created>
  <dcterms:modified xsi:type="dcterms:W3CDTF">2021-07-15T17:35:26Z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0x010100D2EE596D2CF0E14DBB661458F259FD91</vt:lpwstr>
  </property>
  <property fmtid="{D5CDD505-2E9C-101B-9397-08002B2CF9AE}" pid="3" name="Catagory">
    <vt:lpwstr>8;#Template|2a4f28cc-53b0-4f3a-90b9-9a7954d0df16</vt:lpwstr>
  </property>
  <property fmtid="{D5CDD505-2E9C-101B-9397-08002B2CF9AE}" pid="4" name="Team">
    <vt:lpwstr/>
  </property>
  <property fmtid="{D5CDD505-2E9C-101B-9397-08002B2CF9AE}" pid="5" name="edc8bdeed50a47979f619d979692822f">
    <vt:lpwstr>Template|2a4f28cc-53b0-4f3a-90b9-9a7954d0df16</vt:lpwstr>
  </property>
  <property fmtid="{D5CDD505-2E9C-101B-9397-08002B2CF9AE}" pid="6" name="TaxCatchAll">
    <vt:lpwstr>8;#Template|2a4f28cc-53b0-4f3a-90b9-9a7954d0df16</vt:lpwstr>
  </property>
  <property fmtid="{D5CDD505-2E9C-101B-9397-08002B2CF9AE}" pid="7" name="l62ae4fadf5846e080c19ad1a27e898f">
    <vt:lpwstr/>
  </property>
  <property fmtid="{D5CDD505-2E9C-101B-9397-08002B2CF9AE}" pid="8" name="BAS Org Link">
    <vt:lpwstr>BAS</vt:lpwstr>
  </property>
  <property fmtid="{D5CDD505-2E9C-101B-9397-08002B2CF9AE}" pid="9" name="CS Output Usage">
    <vt:lpwstr>Template</vt:lpwstr>
  </property>
  <property fmtid="{D5CDD505-2E9C-101B-9397-08002B2CF9AE}" pid="10" name="btri">
    <vt:lpwstr>Portrait</vt:lpwstr>
  </property>
  <property fmtid="{D5CDD505-2E9C-101B-9397-08002B2CF9AE}" pid="11" name="CS Content usage">
    <vt:lpwstr>PowerPoint</vt:lpwstr>
  </property>
  <property fmtid="{D5CDD505-2E9C-101B-9397-08002B2CF9AE}" pid="12" name="CS Output Use">
    <vt:lpwstr>PowerPoint Show</vt:lpwstr>
  </property>
  <property fmtid="{D5CDD505-2E9C-101B-9397-08002B2CF9AE}" pid="13" name="xd_ProgID">
    <vt:lpwstr/>
  </property>
  <property fmtid="{D5CDD505-2E9C-101B-9397-08002B2CF9AE}" pid="14" name="_SourceUrl">
    <vt:lpwstr/>
  </property>
  <property fmtid="{D5CDD505-2E9C-101B-9397-08002B2CF9AE}" pid="15" name="_SharedFileIndex">
    <vt:lpwstr/>
  </property>
  <property fmtid="{D5CDD505-2E9C-101B-9397-08002B2CF9AE}" pid="16" name="ComplianceAssetId">
    <vt:lpwstr/>
  </property>
  <property fmtid="{D5CDD505-2E9C-101B-9397-08002B2CF9AE}" pid="17" name="TemplateUrl">
    <vt:lpwstr/>
  </property>
  <property fmtid="{D5CDD505-2E9C-101B-9397-08002B2CF9AE}" pid="18" name="Document Format12">
    <vt:lpwstr>Multimedia</vt:lpwstr>
  </property>
  <property fmtid="{D5CDD505-2E9C-101B-9397-08002B2CF9AE}" pid="19" name="Document Format1">
    <vt:lpwstr>Presentation</vt:lpwstr>
  </property>
  <property fmtid="{D5CDD505-2E9C-101B-9397-08002B2CF9AE}" pid="20" name="xd_Signature">
    <vt:bool>false</vt:bool>
  </property>
</Properties>
</file>